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5" r:id="rId2"/>
    <p:sldId id="392" r:id="rId3"/>
    <p:sldId id="393" r:id="rId4"/>
    <p:sldId id="394" r:id="rId5"/>
    <p:sldId id="395" r:id="rId6"/>
    <p:sldId id="398" r:id="rId7"/>
    <p:sldId id="397" r:id="rId8"/>
    <p:sldId id="396" r:id="rId9"/>
    <p:sldId id="399" r:id="rId10"/>
    <p:sldId id="400" r:id="rId11"/>
    <p:sldId id="401" r:id="rId12"/>
    <p:sldId id="404" r:id="rId13"/>
    <p:sldId id="402" r:id="rId14"/>
    <p:sldId id="403" r:id="rId15"/>
    <p:sldId id="405" r:id="rId16"/>
    <p:sldId id="406" r:id="rId17"/>
    <p:sldId id="407" r:id="rId18"/>
    <p:sldId id="408" r:id="rId1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>
        <p:scale>
          <a:sx n="100" d="100"/>
          <a:sy n="100" d="100"/>
        </p:scale>
        <p:origin x="-30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esktop\&#1055;&#1088;&#1086;&#1090;&#1086;&#1082;&#1086;&#1083;&#1099;%20&#1088;&#1077;&#1096;&#1077;&#1085;&#1080;&#1103;%20&#1054;&#1057;\&#1043;&#1058;&#1054;%209%20&#1089;&#1077;&#1085;&#1090;\&#1043;&#1058;&#1054;%20%20-%2001.01.2014-04.09.2015-%20&#8470;%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khlov\Downloads\&#1043;&#1058;&#1054;%20%20-%2001.01.2014-04.09.2015-%20&#8470;%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lineChart>
        <c:grouping val="standard"/>
        <c:ser>
          <c:idx val="0"/>
          <c:order val="0"/>
          <c:cat>
            <c:strRef>
              <c:f>Динамика!$B$23:$B$43</c:f>
              <c:strCache>
                <c:ptCount val="21"/>
                <c:pt idx="0">
                  <c:v>01.01.2014</c:v>
                </c:pt>
                <c:pt idx="1">
                  <c:v>01.02.2014</c:v>
                </c:pt>
                <c:pt idx="2">
                  <c:v>01.03.2014</c:v>
                </c:pt>
                <c:pt idx="3">
                  <c:v>01.04.2014</c:v>
                </c:pt>
                <c:pt idx="4">
                  <c:v>01.05.2014</c:v>
                </c:pt>
                <c:pt idx="5">
                  <c:v>01.06.2014</c:v>
                </c:pt>
                <c:pt idx="6">
                  <c:v>01.07.2014</c:v>
                </c:pt>
                <c:pt idx="7">
                  <c:v>01.08.2014</c:v>
                </c:pt>
                <c:pt idx="8">
                  <c:v>01.09.2014</c:v>
                </c:pt>
                <c:pt idx="9">
                  <c:v>01.10.2014</c:v>
                </c:pt>
                <c:pt idx="10">
                  <c:v>01.11.2014</c:v>
                </c:pt>
                <c:pt idx="11">
                  <c:v>01.12.2014</c:v>
                </c:pt>
                <c:pt idx="12">
                  <c:v>01.01.2015</c:v>
                </c:pt>
                <c:pt idx="13">
                  <c:v>01.02.2015</c:v>
                </c:pt>
                <c:pt idx="14">
                  <c:v>01.03.2015</c:v>
                </c:pt>
                <c:pt idx="15">
                  <c:v>01.04.2015</c:v>
                </c:pt>
                <c:pt idx="16">
                  <c:v>01.05.2015</c:v>
                </c:pt>
                <c:pt idx="17">
                  <c:v>01.06.2015</c:v>
                </c:pt>
                <c:pt idx="18">
                  <c:v>01.07.2015</c:v>
                </c:pt>
                <c:pt idx="19">
                  <c:v>01.08.2015</c:v>
                </c:pt>
                <c:pt idx="20">
                  <c:v>01.09.2015</c:v>
                </c:pt>
              </c:strCache>
            </c:strRef>
          </c:cat>
          <c:val>
            <c:numRef>
              <c:f>Динамика!$C$23:$C$43</c:f>
              <c:numCache>
                <c:formatCode>General</c:formatCode>
                <c:ptCount val="21"/>
                <c:pt idx="0">
                  <c:v>288</c:v>
                </c:pt>
                <c:pt idx="1">
                  <c:v>742</c:v>
                </c:pt>
                <c:pt idx="2">
                  <c:v>2722</c:v>
                </c:pt>
                <c:pt idx="3">
                  <c:v>3766</c:v>
                </c:pt>
                <c:pt idx="4">
                  <c:v>3114</c:v>
                </c:pt>
                <c:pt idx="5">
                  <c:v>3821</c:v>
                </c:pt>
                <c:pt idx="6">
                  <c:v>3710</c:v>
                </c:pt>
                <c:pt idx="7">
                  <c:v>6926</c:v>
                </c:pt>
                <c:pt idx="8">
                  <c:v>8502</c:v>
                </c:pt>
                <c:pt idx="9">
                  <c:v>7281</c:v>
                </c:pt>
                <c:pt idx="10">
                  <c:v>4528</c:v>
                </c:pt>
                <c:pt idx="11">
                  <c:v>4612</c:v>
                </c:pt>
                <c:pt idx="12">
                  <c:v>2219</c:v>
                </c:pt>
                <c:pt idx="13">
                  <c:v>3986</c:v>
                </c:pt>
                <c:pt idx="14">
                  <c:v>6145</c:v>
                </c:pt>
                <c:pt idx="15">
                  <c:v>9022</c:v>
                </c:pt>
                <c:pt idx="16">
                  <c:v>7241</c:v>
                </c:pt>
                <c:pt idx="17">
                  <c:v>9320</c:v>
                </c:pt>
                <c:pt idx="18">
                  <c:v>5997</c:v>
                </c:pt>
                <c:pt idx="19">
                  <c:v>9351</c:v>
                </c:pt>
                <c:pt idx="20">
                  <c:v>1662</c:v>
                </c:pt>
              </c:numCache>
            </c:numRef>
          </c:val>
          <c:smooth val="1"/>
        </c:ser>
        <c:dropLines/>
        <c:marker val="1"/>
        <c:axId val="38789888"/>
        <c:axId val="38791424"/>
      </c:lineChart>
      <c:catAx>
        <c:axId val="3878988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2700000" vert="horz"/>
          <a:lstStyle/>
          <a:p>
            <a:pPr>
              <a:defRPr sz="1200"/>
            </a:pPr>
            <a:endParaRPr lang="ru-RU"/>
          </a:p>
        </c:txPr>
        <c:crossAx val="38791424"/>
        <c:crosses val="autoZero"/>
        <c:auto val="1"/>
        <c:lblAlgn val="ctr"/>
        <c:lblOffset val="100"/>
        <c:tickLblSkip val="1"/>
        <c:tickMarkSkip val="1"/>
      </c:catAx>
      <c:valAx>
        <c:axId val="38791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smtClean="0"/>
                  <a:t>Количество упоминаний</a:t>
                </a:r>
                <a:endParaRPr lang="ru-RU" sz="1400" dirty="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3878988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38391502276176032"/>
          <c:y val="4.1666836209457235E-2"/>
          <c:w val="0.60242792109256449"/>
          <c:h val="0.92083708022900479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Рубрики!$B$21:$B$30</c:f>
              <c:strCache>
                <c:ptCount val="10"/>
                <c:pt idx="0">
                  <c:v>Уровень региональный</c:v>
                </c:pt>
                <c:pt idx="1">
                  <c:v>Прочее</c:v>
                </c:pt>
                <c:pt idx="2">
                  <c:v>Власть</c:v>
                </c:pt>
                <c:pt idx="3">
                  <c:v>Спорт</c:v>
                </c:pt>
                <c:pt idx="4">
                  <c:v>Общество и социальная сфера</c:v>
                </c:pt>
                <c:pt idx="5">
                  <c:v>Наука и образование</c:v>
                </c:pt>
                <c:pt idx="6">
                  <c:v>Стиль жизни, туризм, досуг, развлечения</c:v>
                </c:pt>
                <c:pt idx="7">
                  <c:v>Уровень федеральный</c:v>
                </c:pt>
                <c:pt idx="8">
                  <c:v>Транспорт</c:v>
                </c:pt>
                <c:pt idx="9">
                  <c:v>Культура, искусство</c:v>
                </c:pt>
              </c:strCache>
            </c:strRef>
          </c:cat>
          <c:val>
            <c:numRef>
              <c:f>Рубрики!$C$21:$C$30</c:f>
              <c:numCache>
                <c:formatCode>General</c:formatCode>
                <c:ptCount val="10"/>
                <c:pt idx="0">
                  <c:v>32108</c:v>
                </c:pt>
                <c:pt idx="1">
                  <c:v>28572</c:v>
                </c:pt>
                <c:pt idx="2">
                  <c:v>21008</c:v>
                </c:pt>
                <c:pt idx="3">
                  <c:v>20989</c:v>
                </c:pt>
                <c:pt idx="4">
                  <c:v>11672</c:v>
                </c:pt>
                <c:pt idx="5">
                  <c:v>11311</c:v>
                </c:pt>
                <c:pt idx="6">
                  <c:v>6381</c:v>
                </c:pt>
                <c:pt idx="7">
                  <c:v>6322</c:v>
                </c:pt>
                <c:pt idx="8">
                  <c:v>2591</c:v>
                </c:pt>
                <c:pt idx="9">
                  <c:v>1623</c:v>
                </c:pt>
              </c:numCache>
            </c:numRef>
          </c:val>
        </c:ser>
        <c:axId val="48347392"/>
        <c:axId val="48381952"/>
      </c:barChart>
      <c:catAx>
        <c:axId val="48347392"/>
        <c:scaling>
          <c:orientation val="maxMin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 sz="1400" baseline="0"/>
            </a:pPr>
            <a:endParaRPr lang="ru-RU"/>
          </a:p>
        </c:txPr>
        <c:crossAx val="48381952"/>
        <c:crosses val="autoZero"/>
        <c:auto val="1"/>
        <c:lblAlgn val="ctr"/>
        <c:lblOffset val="100"/>
        <c:tickLblSkip val="1"/>
        <c:tickMarkSkip val="1"/>
      </c:catAx>
      <c:valAx>
        <c:axId val="48381952"/>
        <c:scaling>
          <c:orientation val="minMax"/>
        </c:scaling>
        <c:delete val="1"/>
        <c:axPos val="t"/>
        <c:numFmt formatCode="General" sourceLinked="1"/>
        <c:tickLblPos val="none"/>
        <c:crossAx val="48347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9113023307130554"/>
          <c:y val="0.14642882678018071"/>
          <c:w val="0.48272686406438237"/>
          <c:h val="0.71785839470283652"/>
        </c:manualLayout>
      </c:layout>
      <c:barChart>
        <c:barDir val="bar"/>
        <c:grouping val="stacked"/>
        <c:ser>
          <c:idx val="0"/>
          <c:order val="0"/>
          <c:tx>
            <c:v>Негативные</c:v>
          </c:tx>
          <c:spPr>
            <a:solidFill>
              <a:srgbClr val="C00000"/>
            </a:solidFill>
            <a:ln w="25400">
              <a:noFill/>
            </a:ln>
          </c:spPr>
          <c:dLbls>
            <c:dLbl>
              <c:idx val="1"/>
              <c:layout>
                <c:manualLayout>
                  <c:x val="1.9596588033428439E-2"/>
                  <c:y val="-2.7133737277054686E-2"/>
                </c:manualLayout>
              </c:layout>
              <c:showVal val="1"/>
            </c:dLbl>
            <c:dLbl>
              <c:idx val="2"/>
              <c:layout>
                <c:manualLayout>
                  <c:x val="1.6581728335977864E-2"/>
                  <c:y val="-3.2560484732465624E-2"/>
                </c:manualLayout>
              </c:layout>
              <c:showVal val="1"/>
            </c:dLbl>
            <c:dLbl>
              <c:idx val="3"/>
              <c:layout>
                <c:manualLayout>
                  <c:x val="1.808915818470307E-2"/>
                  <c:y val="-3.7987232187876557E-2"/>
                </c:manualLayout>
              </c:layout>
              <c:showVal val="1"/>
            </c:dLbl>
            <c:dLbl>
              <c:idx val="4"/>
              <c:layout>
                <c:manualLayout>
                  <c:x val="9.0445790923515627E-3"/>
                  <c:y val="-2.7133737277054686E-2"/>
                </c:manualLayout>
              </c:layout>
              <c:showVal val="1"/>
            </c:dLbl>
            <c:dLbl>
              <c:idx val="5"/>
              <c:layout>
                <c:manualLayout>
                  <c:x val="1.3566868638527343E-2"/>
                  <c:y val="-3.2560484732465624E-2"/>
                </c:manualLayout>
              </c:layout>
              <c:showVal val="1"/>
            </c:dLbl>
            <c:dLbl>
              <c:idx val="6"/>
              <c:layout>
                <c:manualLayout>
                  <c:x val="6.0297193949010418E-3"/>
                  <c:y val="-3.7987232187876557E-2"/>
                </c:manualLayout>
              </c:layout>
              <c:showVal val="1"/>
            </c:dLbl>
            <c:dLbl>
              <c:idx val="7"/>
              <c:layout>
                <c:manualLayout>
                  <c:x val="9.0445790923515627E-3"/>
                  <c:y val="-2.7133737277054686E-2"/>
                </c:manualLayout>
              </c:layout>
              <c:showVal val="1"/>
            </c:dLbl>
            <c:dLbl>
              <c:idx val="8"/>
              <c:layout>
                <c:manualLayout>
                  <c:x val="9.0445790923515627E-3"/>
                  <c:y val="-3.2560484732465721E-2"/>
                </c:manualLayout>
              </c:layout>
              <c:showVal val="1"/>
            </c:dLbl>
            <c:dLbl>
              <c:idx val="9"/>
              <c:layout>
                <c:manualLayout>
                  <c:x val="1.808915818470307E-2"/>
                  <c:y val="-3.7987232187876661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Тональность!$B$23:$B$32</c:f>
              <c:strCache>
                <c:ptCount val="10"/>
                <c:pt idx="1">
                  <c:v>ПУТИН Владимир Владимирович</c:v>
                </c:pt>
                <c:pt idx="2">
                  <c:v>Московская область</c:v>
                </c:pt>
                <c:pt idx="3">
                  <c:v>ВФСК "Готов к труду и обороне"</c:v>
                </c:pt>
                <c:pt idx="4">
                  <c:v>Москва</c:v>
                </c:pt>
                <c:pt idx="5">
                  <c:v>Министерство физической культуры, спорта и работы с молодежью Московской области</c:v>
                </c:pt>
                <c:pt idx="6">
                  <c:v>Министерство спорта РФ</c:v>
                </c:pt>
                <c:pt idx="7">
                  <c:v>Краснодарский край</c:v>
                </c:pt>
                <c:pt idx="8">
                  <c:v>Госдума РФ</c:v>
                </c:pt>
                <c:pt idx="9">
                  <c:v>Татарстан, республика</c:v>
                </c:pt>
              </c:strCache>
            </c:strRef>
          </c:cat>
          <c:val>
            <c:numRef>
              <c:f>Тональность!$C$23:$C$32</c:f>
              <c:numCache>
                <c:formatCode>General</c:formatCode>
                <c:ptCount val="10"/>
                <c:pt idx="1">
                  <c:v>141</c:v>
                </c:pt>
                <c:pt idx="2">
                  <c:v>77</c:v>
                </c:pt>
                <c:pt idx="3">
                  <c:v>20</c:v>
                </c:pt>
                <c:pt idx="4">
                  <c:v>330</c:v>
                </c:pt>
                <c:pt idx="5">
                  <c:v>0</c:v>
                </c:pt>
                <c:pt idx="6">
                  <c:v>8</c:v>
                </c:pt>
                <c:pt idx="7">
                  <c:v>75</c:v>
                </c:pt>
                <c:pt idx="8">
                  <c:v>45</c:v>
                </c:pt>
                <c:pt idx="9">
                  <c:v>54</c:v>
                </c:pt>
              </c:numCache>
            </c:numRef>
          </c:val>
        </c:ser>
        <c:ser>
          <c:idx val="1"/>
          <c:order val="1"/>
          <c:tx>
            <c:v>Нейтральные</c:v>
          </c:tx>
          <c:spPr>
            <a:solidFill>
              <a:srgbClr val="BFBFBF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Тональность!$B$23:$B$32</c:f>
              <c:strCache>
                <c:ptCount val="10"/>
                <c:pt idx="1">
                  <c:v>ПУТИН Владимир Владимирович</c:v>
                </c:pt>
                <c:pt idx="2">
                  <c:v>Московская область</c:v>
                </c:pt>
                <c:pt idx="3">
                  <c:v>ВФСК "Готов к труду и обороне"</c:v>
                </c:pt>
                <c:pt idx="4">
                  <c:v>Москва</c:v>
                </c:pt>
                <c:pt idx="5">
                  <c:v>Министерство физической культуры, спорта и работы с молодежью Московской области</c:v>
                </c:pt>
                <c:pt idx="6">
                  <c:v>Министерство спорта РФ</c:v>
                </c:pt>
                <c:pt idx="7">
                  <c:v>Краснодарский край</c:v>
                </c:pt>
                <c:pt idx="8">
                  <c:v>Госдума РФ</c:v>
                </c:pt>
                <c:pt idx="9">
                  <c:v>Татарстан, республика</c:v>
                </c:pt>
              </c:strCache>
            </c:strRef>
          </c:cat>
          <c:val>
            <c:numRef>
              <c:f>Тональность!$D$23:$D$32</c:f>
              <c:numCache>
                <c:formatCode>General</c:formatCode>
                <c:ptCount val="10"/>
                <c:pt idx="1">
                  <c:v>16606</c:v>
                </c:pt>
                <c:pt idx="2">
                  <c:v>13127</c:v>
                </c:pt>
                <c:pt idx="3">
                  <c:v>12716</c:v>
                </c:pt>
                <c:pt idx="4">
                  <c:v>10153</c:v>
                </c:pt>
                <c:pt idx="5">
                  <c:v>6010</c:v>
                </c:pt>
                <c:pt idx="6">
                  <c:v>7050</c:v>
                </c:pt>
                <c:pt idx="7">
                  <c:v>5696</c:v>
                </c:pt>
                <c:pt idx="8">
                  <c:v>5929</c:v>
                </c:pt>
                <c:pt idx="9">
                  <c:v>5457</c:v>
                </c:pt>
              </c:numCache>
            </c:numRef>
          </c:val>
        </c:ser>
        <c:ser>
          <c:idx val="2"/>
          <c:order val="2"/>
          <c:tx>
            <c:v>Позитивные</c:v>
          </c:tx>
          <c:spPr>
            <a:solidFill>
              <a:srgbClr val="99CC00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Тональность!$B$23:$B$32</c:f>
              <c:strCache>
                <c:ptCount val="10"/>
                <c:pt idx="1">
                  <c:v>ПУТИН Владимир Владимирович</c:v>
                </c:pt>
                <c:pt idx="2">
                  <c:v>Московская область</c:v>
                </c:pt>
                <c:pt idx="3">
                  <c:v>ВФСК "Готов к труду и обороне"</c:v>
                </c:pt>
                <c:pt idx="4">
                  <c:v>Москва</c:v>
                </c:pt>
                <c:pt idx="5">
                  <c:v>Министерство физической культуры, спорта и работы с молодежью Московской области</c:v>
                </c:pt>
                <c:pt idx="6">
                  <c:v>Министерство спорта РФ</c:v>
                </c:pt>
                <c:pt idx="7">
                  <c:v>Краснодарский край</c:v>
                </c:pt>
                <c:pt idx="8">
                  <c:v>Госдума РФ</c:v>
                </c:pt>
                <c:pt idx="9">
                  <c:v>Татарстан, республика</c:v>
                </c:pt>
              </c:strCache>
            </c:strRef>
          </c:cat>
          <c:val>
            <c:numRef>
              <c:f>Тональность!$E$23:$E$32</c:f>
              <c:numCache>
                <c:formatCode>General</c:formatCode>
                <c:ptCount val="10"/>
                <c:pt idx="1">
                  <c:v>749</c:v>
                </c:pt>
                <c:pt idx="2">
                  <c:v>2695</c:v>
                </c:pt>
                <c:pt idx="3">
                  <c:v>197</c:v>
                </c:pt>
                <c:pt idx="4">
                  <c:v>1107</c:v>
                </c:pt>
                <c:pt idx="5">
                  <c:v>1393</c:v>
                </c:pt>
                <c:pt idx="6">
                  <c:v>330</c:v>
                </c:pt>
                <c:pt idx="7">
                  <c:v>467</c:v>
                </c:pt>
                <c:pt idx="8">
                  <c:v>126</c:v>
                </c:pt>
                <c:pt idx="9">
                  <c:v>565</c:v>
                </c:pt>
              </c:numCache>
            </c:numRef>
          </c:val>
        </c:ser>
        <c:overlap val="100"/>
        <c:axId val="99046144"/>
        <c:axId val="99048448"/>
      </c:barChart>
      <c:catAx>
        <c:axId val="99046144"/>
        <c:scaling>
          <c:orientation val="maxMin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48448"/>
        <c:crosses val="autoZero"/>
        <c:auto val="1"/>
        <c:lblAlgn val="ctr"/>
        <c:lblOffset val="100"/>
        <c:tickLblSkip val="1"/>
        <c:tickMarkSkip val="1"/>
      </c:catAx>
      <c:valAx>
        <c:axId val="99048448"/>
        <c:scaling>
          <c:orientation val="minMax"/>
        </c:scaling>
        <c:axPos val="t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9046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48652939322031646"/>
          <c:y val="0.90000149981252342"/>
          <c:w val="0.37341541822988328"/>
          <c:h val="7.85714285714285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46101408402443156"/>
          <c:y val="2.6315789473684216E-2"/>
          <c:w val="0.53021492961794958"/>
          <c:h val="0.95000000000000051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'СМИ по количеству'!$B$28:$B$47</c:f>
              <c:strCache>
                <c:ptCount val="20"/>
                <c:pt idx="0">
                  <c:v>ИА МАНГАЗЕЯ (mngz.ru)</c:v>
                </c:pt>
                <c:pt idx="1">
                  <c:v>Новости@Rambler.ru</c:v>
                </c:pt>
                <c:pt idx="2">
                  <c:v>livejournal.com</c:v>
                </c:pt>
                <c:pt idx="3">
                  <c:v>Kp.ru</c:v>
                </c:pt>
                <c:pt idx="4">
                  <c:v>Русская планета (rusplt.ru)</c:v>
                </c:pt>
                <c:pt idx="5">
                  <c:v>Volganews.ru</c:v>
                </c:pt>
                <c:pt idx="6">
                  <c:v>Новости@Mail.ru</c:v>
                </c:pt>
                <c:pt idx="7">
                  <c:v>Чистопольские известия (/chistopol-rt.ru)</c:v>
                </c:pt>
                <c:pt idx="8">
                  <c:v>Официальный сайт ОГВ Чувашской Республики (cap.ru)</c:v>
                </c:pt>
                <c:pt idx="9">
                  <c:v>Gorodskoyportal.ru/krasnoyarsk</c:v>
                </c:pt>
                <c:pt idx="10">
                  <c:v>Люберецкое ИА (inlubertsy.ru)</c:v>
                </c:pt>
                <c:pt idx="11">
                  <c:v>Официальный интернет-портал Правительства Московской области (mosreg.ru)</c:v>
                </c:pt>
                <c:pt idx="12">
                  <c:v>Шатурское ИА (inshatura.ru)</c:v>
                </c:pt>
                <c:pt idx="13">
                  <c:v>Nordfo.ru</c:v>
                </c:pt>
                <c:pt idx="14">
                  <c:v>Подольское ИА (inpodolsk.ru)</c:v>
                </c:pt>
                <c:pt idx="15">
                  <c:v>Одинцовское ИА (inodintsovo.ru)</c:v>
                </c:pt>
                <c:pt idx="16">
                  <c:v>Королевское ИА (in-korolev.ru)</c:v>
                </c:pt>
                <c:pt idx="17">
                  <c:v>Gorodskoyportal.ru/saratov</c:v>
                </c:pt>
                <c:pt idx="18">
                  <c:v>Протвинское ИА (inprotvino.ru)</c:v>
                </c:pt>
                <c:pt idx="19">
                  <c:v>Краснознаменское ИА (inkrasnoznamensk.ru)</c:v>
                </c:pt>
              </c:strCache>
            </c:strRef>
          </c:cat>
          <c:val>
            <c:numRef>
              <c:f>'СМИ по количеству'!$C$28:$C$47</c:f>
              <c:numCache>
                <c:formatCode>General</c:formatCode>
                <c:ptCount val="20"/>
                <c:pt idx="0">
                  <c:v>2198</c:v>
                </c:pt>
                <c:pt idx="1">
                  <c:v>1880</c:v>
                </c:pt>
                <c:pt idx="2">
                  <c:v>1091</c:v>
                </c:pt>
                <c:pt idx="3">
                  <c:v>815</c:v>
                </c:pt>
                <c:pt idx="4">
                  <c:v>420</c:v>
                </c:pt>
                <c:pt idx="5">
                  <c:v>399</c:v>
                </c:pt>
                <c:pt idx="6">
                  <c:v>399</c:v>
                </c:pt>
                <c:pt idx="7">
                  <c:v>399</c:v>
                </c:pt>
                <c:pt idx="8">
                  <c:v>354</c:v>
                </c:pt>
                <c:pt idx="9">
                  <c:v>323</c:v>
                </c:pt>
                <c:pt idx="10">
                  <c:v>310</c:v>
                </c:pt>
                <c:pt idx="11">
                  <c:v>302</c:v>
                </c:pt>
                <c:pt idx="12">
                  <c:v>298</c:v>
                </c:pt>
                <c:pt idx="13">
                  <c:v>294</c:v>
                </c:pt>
                <c:pt idx="14">
                  <c:v>294</c:v>
                </c:pt>
                <c:pt idx="15">
                  <c:v>287</c:v>
                </c:pt>
                <c:pt idx="16">
                  <c:v>286</c:v>
                </c:pt>
                <c:pt idx="17">
                  <c:v>281</c:v>
                </c:pt>
                <c:pt idx="18">
                  <c:v>278</c:v>
                </c:pt>
                <c:pt idx="19">
                  <c:v>274</c:v>
                </c:pt>
              </c:numCache>
            </c:numRef>
          </c:val>
        </c:ser>
        <c:axId val="38702080"/>
        <c:axId val="38703872"/>
      </c:barChart>
      <c:catAx>
        <c:axId val="38702080"/>
        <c:scaling>
          <c:orientation val="maxMin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 sz="1200" baseline="0"/>
            </a:pPr>
            <a:endParaRPr lang="ru-RU"/>
          </a:p>
        </c:txPr>
        <c:crossAx val="38703872"/>
        <c:crosses val="autoZero"/>
        <c:auto val="1"/>
        <c:lblAlgn val="ctr"/>
        <c:lblOffset val="100"/>
        <c:tickLblSkip val="1"/>
        <c:tickMarkSkip val="1"/>
      </c:catAx>
      <c:valAx>
        <c:axId val="38703872"/>
        <c:scaling>
          <c:orientation val="minMax"/>
        </c:scaling>
        <c:delete val="1"/>
        <c:axPos val="t"/>
        <c:numFmt formatCode="General" sourceLinked="1"/>
        <c:tickLblPos val="none"/>
        <c:crossAx val="38702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18793714315225835"/>
          <c:y val="2.6315789473684216E-2"/>
          <c:w val="0.80419614744221979"/>
          <c:h val="0.95000000000000051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'СМИ по МедиаИндексу'!$B$28:$B$47</c:f>
              <c:strCache>
                <c:ptCount val="20"/>
                <c:pt idx="0">
                  <c:v>РИА Новости</c:v>
                </c:pt>
                <c:pt idx="1">
                  <c:v>Kp.ru</c:v>
                </c:pt>
                <c:pt idx="2">
                  <c:v>ТАСС</c:v>
                </c:pt>
                <c:pt idx="3">
                  <c:v>ИА Regnum</c:v>
                </c:pt>
                <c:pt idx="4">
                  <c:v>ИА МАНГАЗЕЯ (mngz.ru)</c:v>
                </c:pt>
                <c:pt idx="5">
                  <c:v>ИА Татар-информ (tatar-inform.ru)</c:v>
                </c:pt>
                <c:pt idx="6">
                  <c:v>Русская планета (rusplt.ru)</c:v>
                </c:pt>
                <c:pt idx="7">
                  <c:v>Вести.ru</c:v>
                </c:pt>
                <c:pt idx="8">
                  <c:v>Российская газета</c:v>
                </c:pt>
                <c:pt idx="9">
                  <c:v>Sportbox.ru</c:v>
                </c:pt>
                <c:pt idx="10">
                  <c:v>Российская газета (rg.ru)</c:v>
                </c:pt>
                <c:pt idx="11">
                  <c:v>Р-Спорт</c:v>
                </c:pt>
                <c:pt idx="12">
                  <c:v>РИАМО (iriamo.ru)</c:v>
                </c:pt>
                <c:pt idx="13">
                  <c:v>Москва 24 (m24.ru)</c:v>
                </c:pt>
                <c:pt idx="14">
                  <c:v>Бизнес Online (business-gazeta.ru)</c:v>
                </c:pt>
                <c:pt idx="15">
                  <c:v>РосБизнесКонсалтинг (rbc.ru)</c:v>
                </c:pt>
                <c:pt idx="16">
                  <c:v>РИА PrimaMedia (primamedia.ru)</c:v>
                </c:pt>
                <c:pt idx="17">
                  <c:v>Московский Комсомолец</c:v>
                </c:pt>
                <c:pt idx="18">
                  <c:v>Московский Комсомолец (mk.ru)</c:v>
                </c:pt>
                <c:pt idx="19">
                  <c:v>РИА Дагестан (riadagestan.ru)</c:v>
                </c:pt>
              </c:strCache>
            </c:strRef>
          </c:cat>
          <c:val>
            <c:numRef>
              <c:f>'СМИ по МедиаИндексу'!$C$28:$C$47</c:f>
              <c:numCache>
                <c:formatCode>General</c:formatCode>
                <c:ptCount val="20"/>
                <c:pt idx="0">
                  <c:v>799.4599999999997</c:v>
                </c:pt>
                <c:pt idx="1">
                  <c:v>792.5</c:v>
                </c:pt>
                <c:pt idx="2">
                  <c:v>505.92999999999984</c:v>
                </c:pt>
                <c:pt idx="3">
                  <c:v>330.5</c:v>
                </c:pt>
                <c:pt idx="4">
                  <c:v>235.76999999999998</c:v>
                </c:pt>
                <c:pt idx="5">
                  <c:v>224.58</c:v>
                </c:pt>
                <c:pt idx="6">
                  <c:v>219.04</c:v>
                </c:pt>
                <c:pt idx="7">
                  <c:v>197.86</c:v>
                </c:pt>
                <c:pt idx="8">
                  <c:v>187.9</c:v>
                </c:pt>
                <c:pt idx="9">
                  <c:v>187.70999999999998</c:v>
                </c:pt>
                <c:pt idx="10">
                  <c:v>187.51</c:v>
                </c:pt>
                <c:pt idx="11">
                  <c:v>173.14</c:v>
                </c:pt>
                <c:pt idx="12">
                  <c:v>170.25</c:v>
                </c:pt>
                <c:pt idx="13">
                  <c:v>150.94</c:v>
                </c:pt>
                <c:pt idx="14">
                  <c:v>146.66</c:v>
                </c:pt>
                <c:pt idx="15">
                  <c:v>142.88000000000008</c:v>
                </c:pt>
                <c:pt idx="16">
                  <c:v>137.03</c:v>
                </c:pt>
                <c:pt idx="17">
                  <c:v>135.97</c:v>
                </c:pt>
                <c:pt idx="18">
                  <c:v>133.33000000000001</c:v>
                </c:pt>
                <c:pt idx="19">
                  <c:v>131.59</c:v>
                </c:pt>
              </c:numCache>
            </c:numRef>
          </c:val>
        </c:ser>
        <c:axId val="39600896"/>
        <c:axId val="39602432"/>
      </c:barChart>
      <c:catAx>
        <c:axId val="39600896"/>
        <c:scaling>
          <c:orientation val="maxMin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 sz="1200" baseline="0"/>
            </a:pPr>
            <a:endParaRPr lang="ru-RU"/>
          </a:p>
        </c:txPr>
        <c:crossAx val="39602432"/>
        <c:crosses val="autoZero"/>
        <c:auto val="1"/>
        <c:lblAlgn val="ctr"/>
        <c:lblOffset val="100"/>
        <c:tickLblSkip val="1"/>
        <c:tickMarkSkip val="1"/>
      </c:catAx>
      <c:valAx>
        <c:axId val="39602432"/>
        <c:scaling>
          <c:orientation val="minMax"/>
        </c:scaling>
        <c:delete val="1"/>
        <c:axPos val="t"/>
        <c:numFmt formatCode="General" sourceLinked="1"/>
        <c:tickLblPos val="none"/>
        <c:crossAx val="39600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62195278964744"/>
          <c:y val="0.10000017438646491"/>
          <c:w val="0.48756337347290324"/>
          <c:h val="0.7000012207052535"/>
        </c:manualLayout>
      </c:layout>
      <c:doughnutChart>
        <c:varyColors val="1"/>
        <c:ser>
          <c:idx val="0"/>
          <c:order val="0"/>
          <c:dLbls>
            <c:numFmt formatCode="0%" sourceLinked="0"/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('СМИ по уровням'!$C$22,'СМИ по уровням'!$D$22,'СМИ по уровням'!$E$22)</c:f>
              <c:strCache>
                <c:ptCount val="3"/>
                <c:pt idx="0">
                  <c:v>Федеральные</c:v>
                </c:pt>
                <c:pt idx="1">
                  <c:v>Региональные</c:v>
                </c:pt>
                <c:pt idx="2">
                  <c:v>Зарубежные</c:v>
                </c:pt>
              </c:strCache>
            </c:strRef>
          </c:cat>
          <c:val>
            <c:numRef>
              <c:f>('СМИ по уровням'!$C$23,'СМИ по уровням'!$D$23,'СМИ по уровням'!$E$23)</c:f>
              <c:numCache>
                <c:formatCode>General</c:formatCode>
                <c:ptCount val="3"/>
                <c:pt idx="0">
                  <c:v>16202</c:v>
                </c:pt>
                <c:pt idx="1">
                  <c:v>85841</c:v>
                </c:pt>
                <c:pt idx="2">
                  <c:v>2912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2935354806423952"/>
          <c:y val="0.9000015694781841"/>
          <c:w val="0.74378290136937764"/>
          <c:h val="7.8571565589365205E-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1343492709799108"/>
          <c:y val="9.553336666296347E-2"/>
          <c:w val="0.83396744608444862"/>
          <c:h val="0.80591006863434922"/>
        </c:manualLayout>
      </c:layout>
      <c:doughnutChart>
        <c:varyColors val="1"/>
        <c:ser>
          <c:idx val="0"/>
          <c:order val="0"/>
          <c:dLbls>
            <c:dLbl>
              <c:idx val="4"/>
              <c:layout>
                <c:manualLayout>
                  <c:x val="-1.2674271229404309E-2"/>
                  <c:y val="1.9596588033428394E-2"/>
                </c:manualLayout>
              </c:layout>
              <c:showPercent val="1"/>
            </c:dLbl>
            <c:dLbl>
              <c:idx val="5"/>
              <c:layout>
                <c:manualLayout>
                  <c:x val="7.604562737642589E-3"/>
                  <c:y val="-5.389061709192812E-2"/>
                </c:manualLayout>
              </c:layout>
              <c:showPercent val="1"/>
            </c:dLbl>
            <c:dLbl>
              <c:idx val="6"/>
              <c:layout>
                <c:manualLayout>
                  <c:x val="2.534854245880863E-3"/>
                  <c:y val="4.1642749571035288E-2"/>
                </c:manualLayout>
              </c:layout>
              <c:showPercent val="1"/>
            </c:dLbl>
            <c:numFmt formatCode="0%" sourceLinked="0"/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('СМИ по категориям'!$C$22,'СМИ по категориям'!$D$22,'СМИ по категориям'!$E$22,'СМИ по категориям'!$F$22,'СМИ по категориям'!$G$22,'СМИ по категориям'!$H$22,'СМИ по категориям'!$I$22)</c:f>
              <c:strCache>
                <c:ptCount val="7"/>
                <c:pt idx="0">
                  <c:v>Газеты</c:v>
                </c:pt>
                <c:pt idx="1">
                  <c:v>Журналы</c:v>
                </c:pt>
                <c:pt idx="2">
                  <c:v>Информагентства</c:v>
                </c:pt>
                <c:pt idx="3">
                  <c:v>Интернет</c:v>
                </c:pt>
                <c:pt idx="4">
                  <c:v>ТВ</c:v>
                </c:pt>
                <c:pt idx="5">
                  <c:v>Радио</c:v>
                </c:pt>
                <c:pt idx="6">
                  <c:v>Блоги</c:v>
                </c:pt>
              </c:strCache>
            </c:strRef>
          </c:cat>
          <c:val>
            <c:numRef>
              <c:f>('СМИ по категориям'!$C$23,'СМИ по категориям'!$D$23,'СМИ по категориям'!$E$23,'СМИ по категориям'!$F$23,'СМИ по категориям'!$G$23,'СМИ по категориям'!$H$23,'СМИ по категориям'!$I$23)</c:f>
              <c:numCache>
                <c:formatCode>General</c:formatCode>
                <c:ptCount val="7"/>
                <c:pt idx="0">
                  <c:v>13453</c:v>
                </c:pt>
                <c:pt idx="1">
                  <c:v>389</c:v>
                </c:pt>
                <c:pt idx="2">
                  <c:v>17165</c:v>
                </c:pt>
                <c:pt idx="3">
                  <c:v>68692</c:v>
                </c:pt>
                <c:pt idx="4">
                  <c:v>3230</c:v>
                </c:pt>
                <c:pt idx="5">
                  <c:v>551</c:v>
                </c:pt>
                <c:pt idx="6">
                  <c:v>1475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7034273476742114E-2"/>
          <c:y val="0.90000156947818388"/>
          <c:w val="0.88593238133872676"/>
          <c:h val="7.8571565589365205E-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24765098392551677"/>
          <c:y val="1.0180336832895888E-2"/>
          <c:w val="0.74626986530541561"/>
          <c:h val="0.98020933045382763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'СМИ по отраслям'!$B$7:$B$52</c:f>
              <c:strCache>
                <c:ptCount val="46"/>
                <c:pt idx="0">
                  <c:v>Бизнес и общество</c:v>
                </c:pt>
                <c:pt idx="1">
                  <c:v>Власть</c:v>
                </c:pt>
                <c:pt idx="2">
                  <c:v>Политика</c:v>
                </c:pt>
                <c:pt idx="3">
                  <c:v>Спорт</c:v>
                </c:pt>
                <c:pt idx="4">
                  <c:v>Другое</c:v>
                </c:pt>
                <c:pt idx="5">
                  <c:v>Пресс-релизы</c:v>
                </c:pt>
                <c:pt idx="6">
                  <c:v>Образование и наука</c:v>
                </c:pt>
                <c:pt idx="7">
                  <c:v>Финансы</c:v>
                </c:pt>
                <c:pt idx="8">
                  <c:v>Life style</c:v>
                </c:pt>
                <c:pt idx="9">
                  <c:v>НКО</c:v>
                </c:pt>
                <c:pt idx="10">
                  <c:v>Культура</c:v>
                </c:pt>
                <c:pt idx="11">
                  <c:v>Военное дело</c:v>
                </c:pt>
                <c:pt idx="12">
                  <c:v>Медиа</c:v>
                </c:pt>
                <c:pt idx="13">
                  <c:v>Авто</c:v>
                </c:pt>
                <c:pt idx="14">
                  <c:v>Медицина</c:v>
                </c:pt>
                <c:pt idx="15">
                  <c:v>Религия</c:v>
                </c:pt>
                <c:pt idx="16">
                  <c:v>Корпоративные</c:v>
                </c:pt>
                <c:pt idx="17">
                  <c:v>ТЭК</c:v>
                </c:pt>
                <c:pt idx="18">
                  <c:v>Металлургия</c:v>
                </c:pt>
                <c:pt idx="19">
                  <c:v>Недвижимость</c:v>
                </c:pt>
                <c:pt idx="20">
                  <c:v>Строительство</c:v>
                </c:pt>
                <c:pt idx="21">
                  <c:v>Логистика</c:v>
                </c:pt>
                <c:pt idx="22">
                  <c:v>Туризм</c:v>
                </c:pt>
                <c:pt idx="23">
                  <c:v>Глянец</c:v>
                </c:pt>
                <c:pt idx="24">
                  <c:v>ИТ</c:v>
                </c:pt>
                <c:pt idx="25">
                  <c:v>Семья и дети</c:v>
                </c:pt>
                <c:pt idx="26">
                  <c:v>Право</c:v>
                </c:pt>
                <c:pt idx="27">
                  <c:v>PR</c:v>
                </c:pt>
                <c:pt idx="28">
                  <c:v>Авиа</c:v>
                </c:pt>
                <c:pt idx="29">
                  <c:v>Маркетинг</c:v>
                </c:pt>
                <c:pt idx="30">
                  <c:v>HoReCa</c:v>
                </c:pt>
                <c:pt idx="31">
                  <c:v>Машиностроение</c:v>
                </c:pt>
                <c:pt idx="32">
                  <c:v>HR</c:v>
                </c:pt>
                <c:pt idx="33">
                  <c:v>Сельское хозяйство</c:v>
                </c:pt>
                <c:pt idx="34">
                  <c:v>Продукты питания</c:v>
                </c:pt>
                <c:pt idx="35">
                  <c:v>Транспорт</c:v>
                </c:pt>
                <c:pt idx="36">
                  <c:v>Промышленность</c:v>
                </c:pt>
                <c:pt idx="37">
                  <c:v>Телеком</c:v>
                </c:pt>
                <c:pt idx="38">
                  <c:v>Игры</c:v>
                </c:pt>
                <c:pt idx="39">
                  <c:v>Ритейл</c:v>
                </c:pt>
                <c:pt idx="40">
                  <c:v>Алкоголь</c:v>
                </c:pt>
                <c:pt idx="41">
                  <c:v>Безопасность</c:v>
                </c:pt>
                <c:pt idx="42">
                  <c:v>Электроника</c:v>
                </c:pt>
                <c:pt idx="43">
                  <c:v>Страхование</c:v>
                </c:pt>
                <c:pt idx="44">
                  <c:v>Управление</c:v>
                </c:pt>
                <c:pt idx="45">
                  <c:v>Химия</c:v>
                </c:pt>
              </c:strCache>
            </c:strRef>
          </c:cat>
          <c:val>
            <c:numRef>
              <c:f>'СМИ по отраслям'!$C$7:$C$52</c:f>
              <c:numCache>
                <c:formatCode>General</c:formatCode>
                <c:ptCount val="46"/>
                <c:pt idx="0">
                  <c:v>82034</c:v>
                </c:pt>
                <c:pt idx="1">
                  <c:v>13131</c:v>
                </c:pt>
                <c:pt idx="2">
                  <c:v>2555</c:v>
                </c:pt>
                <c:pt idx="3">
                  <c:v>1939</c:v>
                </c:pt>
                <c:pt idx="4">
                  <c:v>762</c:v>
                </c:pt>
                <c:pt idx="5">
                  <c:v>730</c:v>
                </c:pt>
                <c:pt idx="6">
                  <c:v>637</c:v>
                </c:pt>
                <c:pt idx="7">
                  <c:v>487</c:v>
                </c:pt>
                <c:pt idx="8">
                  <c:v>295</c:v>
                </c:pt>
                <c:pt idx="9">
                  <c:v>258</c:v>
                </c:pt>
                <c:pt idx="10">
                  <c:v>247</c:v>
                </c:pt>
                <c:pt idx="11">
                  <c:v>188</c:v>
                </c:pt>
                <c:pt idx="12">
                  <c:v>166</c:v>
                </c:pt>
                <c:pt idx="13">
                  <c:v>139</c:v>
                </c:pt>
                <c:pt idx="14">
                  <c:v>136</c:v>
                </c:pt>
                <c:pt idx="15">
                  <c:v>125</c:v>
                </c:pt>
                <c:pt idx="16">
                  <c:v>123</c:v>
                </c:pt>
                <c:pt idx="17">
                  <c:v>117</c:v>
                </c:pt>
                <c:pt idx="18">
                  <c:v>111</c:v>
                </c:pt>
                <c:pt idx="19">
                  <c:v>96</c:v>
                </c:pt>
                <c:pt idx="20">
                  <c:v>88</c:v>
                </c:pt>
                <c:pt idx="21">
                  <c:v>66</c:v>
                </c:pt>
                <c:pt idx="22">
                  <c:v>66</c:v>
                </c:pt>
                <c:pt idx="23">
                  <c:v>58</c:v>
                </c:pt>
                <c:pt idx="24">
                  <c:v>54</c:v>
                </c:pt>
                <c:pt idx="25">
                  <c:v>45</c:v>
                </c:pt>
                <c:pt idx="26">
                  <c:v>40</c:v>
                </c:pt>
                <c:pt idx="27">
                  <c:v>32</c:v>
                </c:pt>
                <c:pt idx="28">
                  <c:v>32</c:v>
                </c:pt>
                <c:pt idx="29">
                  <c:v>29</c:v>
                </c:pt>
                <c:pt idx="30">
                  <c:v>27</c:v>
                </c:pt>
                <c:pt idx="31">
                  <c:v>25</c:v>
                </c:pt>
                <c:pt idx="32">
                  <c:v>19</c:v>
                </c:pt>
                <c:pt idx="33">
                  <c:v>18</c:v>
                </c:pt>
                <c:pt idx="34">
                  <c:v>16</c:v>
                </c:pt>
                <c:pt idx="35">
                  <c:v>16</c:v>
                </c:pt>
                <c:pt idx="36">
                  <c:v>11</c:v>
                </c:pt>
                <c:pt idx="37">
                  <c:v>11</c:v>
                </c:pt>
                <c:pt idx="38">
                  <c:v>9</c:v>
                </c:pt>
                <c:pt idx="39">
                  <c:v>4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2</c:v>
                </c:pt>
                <c:pt idx="44">
                  <c:v>1</c:v>
                </c:pt>
                <c:pt idx="45">
                  <c:v>1</c:v>
                </c:pt>
              </c:numCache>
            </c:numRef>
          </c:val>
        </c:ser>
        <c:axId val="48132096"/>
        <c:axId val="48133632"/>
      </c:barChart>
      <c:catAx>
        <c:axId val="48132096"/>
        <c:scaling>
          <c:orientation val="maxMin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 sz="1000" baseline="0"/>
            </a:pPr>
            <a:endParaRPr lang="ru-RU"/>
          </a:p>
        </c:txPr>
        <c:crossAx val="48133632"/>
        <c:crosses val="autoZero"/>
        <c:auto val="1"/>
        <c:lblAlgn val="ctr"/>
        <c:lblOffset val="100"/>
        <c:tickLblSkip val="1"/>
        <c:tickMarkSkip val="1"/>
      </c:catAx>
      <c:valAx>
        <c:axId val="48133632"/>
        <c:scaling>
          <c:orientation val="minMax"/>
        </c:scaling>
        <c:delete val="1"/>
        <c:axPos val="t"/>
        <c:numFmt formatCode="General" sourceLinked="1"/>
        <c:tickLblPos val="none"/>
        <c:crossAx val="48132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32000041666720952"/>
          <c:y val="3.5714347995166006E-2"/>
          <c:w val="0.6680008697927996"/>
          <c:h val="0.93214448267383376"/>
        </c:manualLayout>
      </c:layout>
      <c:barChart>
        <c:barDir val="bar"/>
        <c:grouping val="clustered"/>
        <c:ser>
          <c:idx val="0"/>
          <c:order val="0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11"/>
            <c:spPr>
              <a:solidFill>
                <a:srgbClr val="C00000"/>
              </a:solidFill>
            </c:spPr>
          </c:dPt>
          <c:dPt>
            <c:idx val="12"/>
            <c:spPr>
              <a:solidFill>
                <a:srgbClr val="00B050"/>
              </a:solidFill>
            </c:spPr>
          </c:dPt>
          <c:dPt>
            <c:idx val="13"/>
            <c:spPr>
              <a:solidFill>
                <a:srgbClr val="C00000"/>
              </a:solidFill>
            </c:spPr>
          </c:dPt>
          <c:dPt>
            <c:idx val="14"/>
            <c:spPr>
              <a:solidFill>
                <a:srgbClr val="00B050"/>
              </a:solidFill>
            </c:spPr>
          </c:dPt>
          <c:dPt>
            <c:idx val="15"/>
            <c:spPr>
              <a:solidFill>
                <a:srgbClr val="00B050"/>
              </a:solidFill>
            </c:spPr>
          </c:dPt>
          <c:dPt>
            <c:idx val="16"/>
            <c:spPr>
              <a:solidFill>
                <a:srgbClr val="00B050"/>
              </a:solidFill>
            </c:spPr>
          </c:dPt>
          <c:dPt>
            <c:idx val="17"/>
            <c:spPr>
              <a:solidFill>
                <a:srgbClr val="00B050"/>
              </a:solidFill>
            </c:spPr>
          </c:dPt>
          <c:dPt>
            <c:idx val="18"/>
            <c:spPr>
              <a:solidFill>
                <a:srgbClr val="00B050"/>
              </a:solidFill>
            </c:spPr>
          </c:dPt>
          <c:dPt>
            <c:idx val="19"/>
            <c:spPr>
              <a:solidFill>
                <a:srgbClr val="00B050"/>
              </a:solidFill>
            </c:spPr>
          </c:dPt>
          <c:dPt>
            <c:idx val="2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Регионы!$B$23:$B$46</c:f>
              <c:strCache>
                <c:ptCount val="24"/>
                <c:pt idx="0">
                  <c:v>1 Москва</c:v>
                </c:pt>
                <c:pt idx="1">
                  <c:v>2 Московская область</c:v>
                </c:pt>
                <c:pt idx="2">
                  <c:v>3 Республика Татарстан</c:v>
                </c:pt>
                <c:pt idx="3">
                  <c:v>4 Ханты-Мансийский Автономный округ</c:v>
                </c:pt>
                <c:pt idx="4">
                  <c:v>5 Красноярский край</c:v>
                </c:pt>
                <c:pt idx="5">
                  <c:v>6 Саратовская область</c:v>
                </c:pt>
                <c:pt idx="6">
                  <c:v>7 Челябинская область</c:v>
                </c:pt>
                <c:pt idx="7">
                  <c:v>8 Санкт-Петербург</c:v>
                </c:pt>
                <c:pt idx="8">
                  <c:v>9 Свердловская область</c:v>
                </c:pt>
                <c:pt idx="9">
                  <c:v>10 Чувашская Республика</c:v>
                </c:pt>
                <c:pt idx="10">
                  <c:v>11 Самарская область</c:v>
                </c:pt>
                <c:pt idx="11">
                  <c:v>12 Краснодарский край</c:v>
                </c:pt>
                <c:pt idx="12">
                  <c:v>13 Удмуртская Республика</c:v>
                </c:pt>
                <c:pt idx="13">
                  <c:v>14 Ростовская область</c:v>
                </c:pt>
                <c:pt idx="14">
                  <c:v>15 Архангельская область</c:v>
                </c:pt>
                <c:pt idx="15">
                  <c:v>20 Ярославская область</c:v>
                </c:pt>
                <c:pt idx="16">
                  <c:v>21 Республика Карелия</c:v>
                </c:pt>
                <c:pt idx="17">
                  <c:v>33 Белгородская область</c:v>
                </c:pt>
                <c:pt idx="18">
                  <c:v>38 Владимирская область</c:v>
                </c:pt>
                <c:pt idx="19">
                  <c:v>58 Республика Мордовия</c:v>
                </c:pt>
                <c:pt idx="20">
                  <c:v>62 Республика Марий Эл</c:v>
                </c:pt>
                <c:pt idx="21">
                  <c:v>83 Ненецкий Автономный округ</c:v>
                </c:pt>
                <c:pt idx="22">
                  <c:v>84 Чеченская Республика</c:v>
                </c:pt>
                <c:pt idx="23">
                  <c:v>85 Чукотский Автономный округ</c:v>
                </c:pt>
              </c:strCache>
            </c:strRef>
          </c:cat>
          <c:val>
            <c:numRef>
              <c:f>Регионы!$C$23:$C$46</c:f>
              <c:numCache>
                <c:formatCode>General</c:formatCode>
                <c:ptCount val="24"/>
                <c:pt idx="0">
                  <c:v>20532</c:v>
                </c:pt>
                <c:pt idx="1">
                  <c:v>16499</c:v>
                </c:pt>
                <c:pt idx="2">
                  <c:v>3409</c:v>
                </c:pt>
                <c:pt idx="3">
                  <c:v>3151</c:v>
                </c:pt>
                <c:pt idx="4">
                  <c:v>2830</c:v>
                </c:pt>
                <c:pt idx="5">
                  <c:v>2766</c:v>
                </c:pt>
                <c:pt idx="6">
                  <c:v>2388</c:v>
                </c:pt>
                <c:pt idx="7">
                  <c:v>2170</c:v>
                </c:pt>
                <c:pt idx="8">
                  <c:v>2149</c:v>
                </c:pt>
                <c:pt idx="9">
                  <c:v>2037</c:v>
                </c:pt>
                <c:pt idx="10">
                  <c:v>1867</c:v>
                </c:pt>
                <c:pt idx="11">
                  <c:v>1438</c:v>
                </c:pt>
                <c:pt idx="12">
                  <c:v>1258</c:v>
                </c:pt>
                <c:pt idx="13">
                  <c:v>1220</c:v>
                </c:pt>
                <c:pt idx="14">
                  <c:v>1206</c:v>
                </c:pt>
                <c:pt idx="15">
                  <c:v>1040</c:v>
                </c:pt>
                <c:pt idx="16">
                  <c:v>1021</c:v>
                </c:pt>
                <c:pt idx="17">
                  <c:v>833</c:v>
                </c:pt>
                <c:pt idx="18">
                  <c:v>787</c:v>
                </c:pt>
                <c:pt idx="19">
                  <c:v>382</c:v>
                </c:pt>
                <c:pt idx="20">
                  <c:v>320</c:v>
                </c:pt>
                <c:pt idx="21">
                  <c:v>97</c:v>
                </c:pt>
                <c:pt idx="22">
                  <c:v>54</c:v>
                </c:pt>
                <c:pt idx="23">
                  <c:v>19</c:v>
                </c:pt>
              </c:numCache>
            </c:numRef>
          </c:val>
        </c:ser>
        <c:axId val="48250240"/>
        <c:axId val="48252032"/>
      </c:barChart>
      <c:catAx>
        <c:axId val="48250240"/>
        <c:scaling>
          <c:orientation val="maxMin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 sz="1200" baseline="0"/>
            </a:pPr>
            <a:endParaRPr lang="ru-RU"/>
          </a:p>
        </c:txPr>
        <c:crossAx val="48252032"/>
        <c:crosses val="autoZero"/>
        <c:auto val="1"/>
        <c:lblAlgn val="ctr"/>
        <c:lblOffset val="100"/>
        <c:tickLblSkip val="1"/>
        <c:tickMarkSkip val="1"/>
      </c:catAx>
      <c:valAx>
        <c:axId val="48252032"/>
        <c:scaling>
          <c:orientation val="minMax"/>
        </c:scaling>
        <c:delete val="1"/>
        <c:axPos val="t"/>
        <c:numFmt formatCode="General" sourceLinked="1"/>
        <c:tickLblPos val="none"/>
        <c:crossAx val="48250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30107478261070586"/>
          <c:y val="4.1666836209457235E-2"/>
          <c:w val="0.68479722467489912"/>
          <c:h val="0.92083708022900479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Жанры!$B$21:$B$28</c:f>
              <c:strCache>
                <c:ptCount val="8"/>
                <c:pt idx="0">
                  <c:v>Новости</c:v>
                </c:pt>
                <c:pt idx="1">
                  <c:v>Аналитика</c:v>
                </c:pt>
                <c:pt idx="2">
                  <c:v>Прочее</c:v>
                </c:pt>
                <c:pt idx="3">
                  <c:v>Интервью</c:v>
                </c:pt>
                <c:pt idx="4">
                  <c:v>Законодательство</c:v>
                </c:pt>
                <c:pt idx="5">
                  <c:v>Ток-шоу</c:v>
                </c:pt>
                <c:pt idx="6">
                  <c:v>Публицистика</c:v>
                </c:pt>
                <c:pt idx="7">
                  <c:v>Отзывы</c:v>
                </c:pt>
              </c:strCache>
            </c:strRef>
          </c:cat>
          <c:val>
            <c:numRef>
              <c:f>Жанры!$C$21:$C$28</c:f>
              <c:numCache>
                <c:formatCode>General</c:formatCode>
                <c:ptCount val="8"/>
                <c:pt idx="0">
                  <c:v>80896</c:v>
                </c:pt>
                <c:pt idx="1">
                  <c:v>14659</c:v>
                </c:pt>
                <c:pt idx="2">
                  <c:v>7238</c:v>
                </c:pt>
                <c:pt idx="3">
                  <c:v>1481</c:v>
                </c:pt>
                <c:pt idx="4">
                  <c:v>372</c:v>
                </c:pt>
                <c:pt idx="5">
                  <c:v>45</c:v>
                </c:pt>
                <c:pt idx="6">
                  <c:v>22</c:v>
                </c:pt>
                <c:pt idx="7">
                  <c:v>3</c:v>
                </c:pt>
              </c:numCache>
            </c:numRef>
          </c:val>
        </c:ser>
        <c:axId val="48308992"/>
        <c:axId val="48310528"/>
      </c:barChart>
      <c:catAx>
        <c:axId val="48308992"/>
        <c:scaling>
          <c:orientation val="maxMin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48310528"/>
        <c:crosses val="autoZero"/>
        <c:auto val="1"/>
        <c:lblAlgn val="ctr"/>
        <c:lblOffset val="100"/>
        <c:tickLblSkip val="1"/>
        <c:tickMarkSkip val="1"/>
      </c:catAx>
      <c:valAx>
        <c:axId val="48310528"/>
        <c:scaling>
          <c:orientation val="minMax"/>
        </c:scaling>
        <c:delete val="1"/>
        <c:axPos val="t"/>
        <c:numFmt formatCode="General" sourceLinked="1"/>
        <c:tickLblPos val="none"/>
        <c:crossAx val="48308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638" y="0"/>
            <a:ext cx="29289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AE29CE-184B-4172-A382-F471E615CE26}" type="datetimeFigureOut">
              <a:rPr lang="ru-RU"/>
              <a:pPr>
                <a:defRPr/>
              </a:pPr>
              <a:t>09.09.2015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289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638" y="9444038"/>
            <a:ext cx="29289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0A136C-7393-440D-BD55-162865EA4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12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6CBD-82B5-456C-A0EF-DB309EAF2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23D5-8BEC-45F0-B463-902BE338A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AA68-43F9-4783-9DFA-AD343AF02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0103-6D2F-41C0-921E-BC8DB9ED7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36E1-81F1-4A1E-B7DC-1BCC870C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DA21-EFE4-4710-A35C-7BBA3111A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6394-82FD-47DD-919B-3E1F9254D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6911-E18A-4AAB-8395-0B5D23510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7874-5D3A-4CD6-BC3C-F8BA7CD50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9417-461D-4EED-9113-567194FEA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2FED-2632-4B8F-B458-0479F528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3DB0C1-BCB1-4901-A599-551F029A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2636912"/>
            <a:ext cx="8858250" cy="11406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Анализ освещения комплекса ГТО в средствах массовой информации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1547664" y="332656"/>
            <a:ext cx="5904656" cy="949223"/>
            <a:chOff x="-3233938" y="24801"/>
            <a:chExt cx="8826184" cy="1370936"/>
          </a:xfrm>
        </p:grpSpPr>
        <p:sp>
          <p:nvSpPr>
            <p:cNvPr id="12" name="Багетная рамка 11"/>
            <p:cNvSpPr/>
            <p:nvPr/>
          </p:nvSpPr>
          <p:spPr>
            <a:xfrm>
              <a:off x="-3233938" y="752795"/>
              <a:ext cx="8826184" cy="642942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Министерство спорта Российской Федерации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077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6244" y="24801"/>
              <a:ext cx="678937" cy="678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60212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Москва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9 сентября 2015 г.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7647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Наиболее активные СМИ по </a:t>
            </a:r>
            <a:r>
              <a:rPr lang="ru-RU" b="1" dirty="0" err="1" smtClean="0">
                <a:solidFill>
                  <a:schemeClr val="tx2"/>
                </a:solidFill>
              </a:rPr>
              <a:t>МедиаИндексу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251520" y="1196752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Упоминания по уровням СМИ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Chart 2"/>
          <p:cNvGraphicFramePr>
            <a:graphicFrameLocks/>
          </p:cNvGraphicFramePr>
          <p:nvPr/>
        </p:nvGraphicFramePr>
        <p:xfrm>
          <a:off x="1043608" y="1412776"/>
          <a:ext cx="66967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Упоминания по категориям СМИ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1" y="6165304"/>
          <a:ext cx="8352927" cy="4320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6873"/>
                <a:gridCol w="1033228"/>
                <a:gridCol w="877042"/>
                <a:gridCol w="1261499"/>
                <a:gridCol w="985171"/>
                <a:gridCol w="792943"/>
                <a:gridCol w="792943"/>
                <a:gridCol w="1033228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Категории СМИ</a:t>
                      </a:r>
                      <a:endParaRPr lang="ru-RU" sz="800" b="1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Газеты</a:t>
                      </a:r>
                      <a:endParaRPr lang="ru-RU" sz="8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Журналы</a:t>
                      </a:r>
                      <a:endParaRPr lang="ru-RU" sz="8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Информагентства</a:t>
                      </a:r>
                      <a:endParaRPr lang="ru-RU" sz="8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Интернет</a:t>
                      </a:r>
                      <a:endParaRPr lang="ru-RU" sz="8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ТВ</a:t>
                      </a:r>
                      <a:endParaRPr lang="ru-RU" sz="8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Радио</a:t>
                      </a:r>
                      <a:endParaRPr lang="ru-RU" sz="8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Блоги</a:t>
                      </a:r>
                      <a:endParaRPr lang="ru-RU" sz="8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(ГТО)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13453</a:t>
                      </a:r>
                      <a:endParaRPr lang="ru-RU" sz="11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389</a:t>
                      </a:r>
                      <a:endParaRPr lang="ru-RU" sz="11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17165</a:t>
                      </a:r>
                      <a:endParaRPr lang="ru-RU" sz="11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68692</a:t>
                      </a:r>
                      <a:endParaRPr lang="ru-RU" sz="11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3230</a:t>
                      </a:r>
                      <a:endParaRPr lang="ru-RU" sz="11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/>
                        <a:t>551</a:t>
                      </a:r>
                      <a:endParaRPr lang="ru-RU" sz="11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1475</a:t>
                      </a:r>
                      <a:endParaRPr lang="ru-RU" sz="11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Chart 2"/>
          <p:cNvGraphicFramePr>
            <a:graphicFrameLocks/>
          </p:cNvGraphicFramePr>
          <p:nvPr/>
        </p:nvGraphicFramePr>
        <p:xfrm>
          <a:off x="395536" y="980728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Упоминания по отраслям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1700212" y="1052736"/>
          <a:ext cx="574357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Минспорт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Упоминания по регионам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1000125" y="1484784"/>
          <a:ext cx="71437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644008" y="5013176"/>
            <a:ext cx="504053" cy="3600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TextBox 1"/>
          <p:cNvSpPr txBox="1"/>
          <p:nvPr/>
        </p:nvSpPr>
        <p:spPr>
          <a:xfrm>
            <a:off x="5220072" y="4869160"/>
            <a:ext cx="3456355" cy="7921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Первые 12 субъектов Российской Федерации, осуществляющие организационно-экспериментальную </a:t>
            </a:r>
            <a:r>
              <a:rPr lang="ru-RU" dirty="0"/>
              <a:t>а</a:t>
            </a:r>
            <a:r>
              <a:rPr lang="ru-RU" dirty="0" smtClean="0"/>
              <a:t>пробацию внедрения комплекса ГТО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34076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Упоминания по жанрам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1259632" y="1844824"/>
          <a:ext cx="69221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Упоминания по рубрикам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539552" y="1628800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Упоминания по уровням СМИ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908720"/>
          <a:ext cx="8208912" cy="56886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68152"/>
                <a:gridCol w="5976664"/>
                <a:gridCol w="864096"/>
              </a:tblGrid>
              <a:tr h="252074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1" u="none" strike="noStrike" dirty="0"/>
                        <a:t>Автор</a:t>
                      </a:r>
                      <a:endParaRPr lang="ru-RU" sz="800" b="1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1" u="none" strike="noStrike" dirty="0"/>
                        <a:t>СМИ</a:t>
                      </a:r>
                      <a:endParaRPr lang="ru-RU" sz="800" b="1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/>
                        <a:t>Количество сообщений</a:t>
                      </a:r>
                      <a:endParaRPr lang="ru-RU" sz="800" b="1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2603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БЕЗ АВТОРА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 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69281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414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Министерство физической культуры, спорта и работы с молодежью Московской области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/>
                        <a:t>РТВ </a:t>
                      </a:r>
                      <a:r>
                        <a:rPr lang="ru-RU" sz="800" u="none" strike="noStrike" dirty="0" err="1"/>
                        <a:t>Подмосковье,Богородские</a:t>
                      </a:r>
                      <a:r>
                        <a:rPr lang="ru-RU" sz="800" u="none" strike="noStrike" dirty="0"/>
                        <a:t> </a:t>
                      </a:r>
                      <a:r>
                        <a:rPr lang="ru-RU" sz="800" u="none" strike="noStrike" dirty="0" err="1"/>
                        <a:t>вести,Лыткаринские</a:t>
                      </a:r>
                      <a:r>
                        <a:rPr lang="ru-RU" sz="800" u="none" strike="noStrike" dirty="0"/>
                        <a:t> </a:t>
                      </a:r>
                      <a:r>
                        <a:rPr lang="ru-RU" sz="800" u="none" strike="noStrike" dirty="0" err="1"/>
                        <a:t>вести,Главное</a:t>
                      </a:r>
                      <a:r>
                        <a:rPr lang="ru-RU" sz="800" u="none" strike="noStrike" dirty="0"/>
                        <a:t> управление дорожного хозяйства Московской области (</a:t>
                      </a:r>
                      <a:r>
                        <a:rPr lang="en-US" sz="800" u="none" strike="noStrike" dirty="0"/>
                        <a:t>gudh.mosreg.ru),</a:t>
                      </a:r>
                      <a:r>
                        <a:rPr lang="ru-RU" sz="800" u="none" strike="noStrike" dirty="0"/>
                        <a:t>Щелковское ИА (</a:t>
                      </a:r>
                      <a:r>
                        <a:rPr lang="en-US" sz="800" u="none" strike="noStrike" dirty="0"/>
                        <a:t>in-schelkovo.ru),</a:t>
                      </a:r>
                      <a:r>
                        <a:rPr lang="ru-RU" sz="800" u="none" strike="noStrike" dirty="0"/>
                        <a:t>Можайское ИА (</a:t>
                      </a:r>
                      <a:r>
                        <a:rPr lang="en-US" sz="800" u="none" strike="noStrike" dirty="0"/>
                        <a:t>inmozhaisk.ru),</a:t>
                      </a:r>
                      <a:r>
                        <a:rPr lang="ru-RU" sz="800" u="none" strike="noStrike" dirty="0"/>
                        <a:t>Люберецкое ИА (</a:t>
                      </a:r>
                      <a:r>
                        <a:rPr lang="en-US" sz="800" u="none" strike="noStrike" dirty="0"/>
                        <a:t>inlubertsy.ru),</a:t>
                      </a:r>
                      <a:r>
                        <a:rPr lang="ru-RU" sz="800" u="none" strike="noStrike" dirty="0" err="1"/>
                        <a:t>Клинское</a:t>
                      </a:r>
                      <a:r>
                        <a:rPr lang="ru-RU" sz="800" u="none" strike="noStrike" dirty="0"/>
                        <a:t> ИА (</a:t>
                      </a:r>
                      <a:r>
                        <a:rPr lang="en-US" sz="800" u="none" strike="noStrike" dirty="0"/>
                        <a:t>inklincity.ru/),</a:t>
                      </a:r>
                      <a:r>
                        <a:rPr lang="ru-RU" sz="800" u="none" strike="noStrike" dirty="0"/>
                        <a:t>ИА по городу Юбилейный МО (</a:t>
                      </a:r>
                      <a:r>
                        <a:rPr lang="en-US" sz="800" u="none" strike="noStrike" dirty="0"/>
                        <a:t>ia-ub.mosoblonline.ru),</a:t>
                      </a:r>
                      <a:r>
                        <a:rPr lang="ru-RU" sz="800" u="none" strike="noStrike" dirty="0" err="1"/>
                        <a:t>Долгопрудненское</a:t>
                      </a:r>
                      <a:r>
                        <a:rPr lang="ru-RU" sz="800" u="none" strike="noStrike" dirty="0"/>
                        <a:t> ИА (</a:t>
                      </a:r>
                      <a:r>
                        <a:rPr lang="en-US" sz="800" u="none" strike="noStrike" dirty="0"/>
                        <a:t>indolgoprud.ru)</a:t>
                      </a:r>
                      <a:endParaRPr lang="en-US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2479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8111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Портал "В Подмосковье"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/>
                        <a:t>РТВ </a:t>
                      </a:r>
                      <a:r>
                        <a:rPr lang="ru-RU" sz="800" u="none" strike="noStrike" dirty="0" err="1"/>
                        <a:t>Подмосковье,Агентство</a:t>
                      </a:r>
                      <a:r>
                        <a:rPr lang="ru-RU" sz="800" u="none" strike="noStrike" dirty="0"/>
                        <a:t> новостей Подмосковья (</a:t>
                      </a:r>
                      <a:r>
                        <a:rPr lang="ru-RU" sz="800" u="none" strike="noStrike" dirty="0" err="1"/>
                        <a:t>mosoblpress.ru</a:t>
                      </a:r>
                      <a:r>
                        <a:rPr lang="ru-RU" sz="800" u="none" strike="noStrike" dirty="0"/>
                        <a:t>),</a:t>
                      </a:r>
                      <a:r>
                        <a:rPr lang="ru-RU" sz="800" u="none" strike="noStrike" dirty="0" err="1"/>
                        <a:t>Истринские</a:t>
                      </a:r>
                      <a:r>
                        <a:rPr lang="ru-RU" sz="800" u="none" strike="noStrike" dirty="0"/>
                        <a:t> </a:t>
                      </a:r>
                      <a:r>
                        <a:rPr lang="ru-RU" sz="800" u="none" strike="noStrike" dirty="0" err="1"/>
                        <a:t>вести,Химкинские</a:t>
                      </a:r>
                      <a:r>
                        <a:rPr lang="ru-RU" sz="800" u="none" strike="noStrike" dirty="0"/>
                        <a:t> </a:t>
                      </a:r>
                      <a:r>
                        <a:rPr lang="ru-RU" sz="800" u="none" strike="noStrike" dirty="0" err="1"/>
                        <a:t>новости,Серпуховские</a:t>
                      </a:r>
                      <a:r>
                        <a:rPr lang="ru-RU" sz="800" u="none" strike="noStrike" dirty="0"/>
                        <a:t> </a:t>
                      </a:r>
                      <a:r>
                        <a:rPr lang="ru-RU" sz="800" u="none" strike="noStrike" dirty="0" err="1"/>
                        <a:t>вести,Лыткаринские</a:t>
                      </a:r>
                      <a:r>
                        <a:rPr lang="ru-RU" sz="800" u="none" strike="noStrike" dirty="0"/>
                        <a:t> </a:t>
                      </a:r>
                      <a:r>
                        <a:rPr lang="ru-RU" sz="800" u="none" strike="noStrike" dirty="0" err="1"/>
                        <a:t>вести,Рузское</a:t>
                      </a:r>
                      <a:r>
                        <a:rPr lang="ru-RU" sz="800" u="none" strike="noStrike" dirty="0"/>
                        <a:t> ИА (</a:t>
                      </a:r>
                      <a:r>
                        <a:rPr lang="ru-RU" sz="800" u="none" strike="noStrike" dirty="0" err="1"/>
                        <a:t>inruza.ru</a:t>
                      </a:r>
                      <a:r>
                        <a:rPr lang="ru-RU" sz="800" u="none" strike="noStrike" dirty="0"/>
                        <a:t>),Новая </a:t>
                      </a:r>
                      <a:r>
                        <a:rPr lang="ru-RU" sz="800" u="none" strike="noStrike" dirty="0" err="1"/>
                        <a:t>жизнь,Министерство</a:t>
                      </a:r>
                      <a:r>
                        <a:rPr lang="ru-RU" sz="800" u="none" strike="noStrike" dirty="0"/>
                        <a:t> финансов Московской области (</a:t>
                      </a:r>
                      <a:r>
                        <a:rPr lang="ru-RU" sz="800" u="none" strike="noStrike" dirty="0" err="1"/>
                        <a:t>mf.mosreg.ru</a:t>
                      </a:r>
                      <a:r>
                        <a:rPr lang="ru-RU" sz="800" u="none" strike="noStrike" dirty="0"/>
                        <a:t>),Министерство имущественных отношений Московской области (</a:t>
                      </a:r>
                      <a:r>
                        <a:rPr lang="ru-RU" sz="800" u="none" strike="noStrike" dirty="0" err="1"/>
                        <a:t>mio.mosreg.ru</a:t>
                      </a:r>
                      <a:r>
                        <a:rPr lang="ru-RU" sz="800" u="none" strike="noStrike" dirty="0"/>
                        <a:t>)</a:t>
                      </a:r>
                      <a:endParaRPr lang="ru-RU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772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300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РИА НОВОСТИ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РИА Новости,ТАСС,Коммерсантъ,Lenta.Ru,Известия,Р-Спорт,Газета.Ru,Известия (федеральный),РосБизнесКонсалтинг (rbc.ru),Ведомости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551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207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Псковская Лента Новостей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ИА Украинские новости (</a:t>
                      </a:r>
                      <a:r>
                        <a:rPr lang="en-US" sz="800" u="none" strike="noStrike"/>
                        <a:t>ukranews.com),Mixnews.lv,</a:t>
                      </a:r>
                      <a:r>
                        <a:rPr lang="ru-RU" sz="800" u="none" strike="noStrike"/>
                        <a:t>Утро.</a:t>
                      </a:r>
                      <a:r>
                        <a:rPr lang="en-US" sz="800" u="none" strike="noStrike"/>
                        <a:t>ru,</a:t>
                      </a:r>
                      <a:r>
                        <a:rPr lang="ru-RU" sz="800" u="none" strike="noStrike"/>
                        <a:t>АвиаПОРТ (</a:t>
                      </a:r>
                      <a:r>
                        <a:rPr lang="en-US" sz="800" u="none" strike="noStrike"/>
                        <a:t>aviaport.ru),</a:t>
                      </a:r>
                      <a:r>
                        <a:rPr lang="ru-RU" sz="800" u="none" strike="noStrike"/>
                        <a:t>ИА Псковская лента новостей (</a:t>
                      </a:r>
                      <a:r>
                        <a:rPr lang="en-US" sz="800" u="none" strike="noStrike"/>
                        <a:t>pln-pskov.ru),</a:t>
                      </a:r>
                      <a:r>
                        <a:rPr lang="ru-RU" sz="800" u="none" strike="noStrike"/>
                        <a:t>Седмица.</a:t>
                      </a:r>
                      <a:r>
                        <a:rPr lang="en-US" sz="800" u="none" strike="noStrike"/>
                        <a:t>ru,</a:t>
                      </a:r>
                      <a:r>
                        <a:rPr lang="ru-RU" sz="800" u="none" strike="noStrike"/>
                        <a:t>Закс.ру (</a:t>
                      </a:r>
                      <a:r>
                        <a:rPr lang="en-US" sz="800" u="none" strike="noStrike"/>
                        <a:t>zaks.ru),Bn.ru,</a:t>
                      </a:r>
                      <a:r>
                        <a:rPr lang="ru-RU" sz="800" u="none" strike="noStrike"/>
                        <a:t>Медицинский вестник (</a:t>
                      </a:r>
                      <a:r>
                        <a:rPr lang="en-US" sz="800" u="none" strike="noStrike"/>
                        <a:t>medvestnik.ru),</a:t>
                      </a:r>
                      <a:r>
                        <a:rPr lang="ru-RU" sz="800" u="none" strike="noStrike"/>
                        <a:t>Гудок (</a:t>
                      </a:r>
                      <a:r>
                        <a:rPr lang="en-US" sz="800" u="none" strike="noStrike"/>
                        <a:t>gudok.ru)</a:t>
                      </a:r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252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3018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/>
                        <a:t>Пресс-служба министерства физической культуры, спорта и </a:t>
                      </a:r>
                      <a:r>
                        <a:rPr lang="ru-RU" sz="800" u="none" strike="noStrike" baseline="0" dirty="0"/>
                        <a:t>работы</a:t>
                      </a:r>
                      <a:r>
                        <a:rPr lang="ru-RU" sz="800" u="none" strike="noStrike" dirty="0"/>
                        <a:t> с молодежью Московской области</a:t>
                      </a:r>
                      <a:endParaRPr lang="ru-RU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Новая жизнь,Министерство социального развития Московской области (msr.mosreg.ru),Министерство сельского хозяйства и продовольствия Московской области (msh.mosreg.ru),Люберецкая панорама,Каширское ИА (inkashira.ru),Егорьевское ИА (inegorievsk.ru),Мытищинское ИА (inmytishchi.ru),Комитет по труду и занятости населения Московской области (gszn.mosreg.ru),Жуковское ИА (inzhukovskiy.ru),Главное управление Московской области Государственная жилищная инспекция Московской области (gzhi.mosreg.ru)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247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3018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 smtClean="0"/>
                        <a:t>Пресс-служба </a:t>
                      </a:r>
                      <a:r>
                        <a:rPr lang="ru-RU" sz="800" u="none" strike="noStrike" dirty="0"/>
                        <a:t>администрации Павлово-Посадского района</a:t>
                      </a:r>
                      <a:endParaRPr lang="ru-RU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Луховицкое ИА (</a:t>
                      </a:r>
                      <a:r>
                        <a:rPr lang="en-US" sz="800" u="none" strike="noStrike"/>
                        <a:t>inluhovitsy.ru),</a:t>
                      </a:r>
                      <a:r>
                        <a:rPr lang="ru-RU" sz="800" u="none" strike="noStrike"/>
                        <a:t>Красноармейское ИА (</a:t>
                      </a:r>
                      <a:r>
                        <a:rPr lang="en-US" sz="800" u="none" strike="noStrike"/>
                        <a:t>inkrasnoarmeisk.ru),</a:t>
                      </a:r>
                      <a:r>
                        <a:rPr lang="ru-RU" sz="800" u="none" strike="noStrike"/>
                        <a:t>Главное управление Московской области Государственная жилищная инспекция Московской области (</a:t>
                      </a:r>
                      <a:r>
                        <a:rPr lang="en-US" sz="800" u="none" strike="noStrike"/>
                        <a:t>gzhi.mosreg.ru),</a:t>
                      </a:r>
                      <a:r>
                        <a:rPr lang="ru-RU" sz="800" u="none" strike="noStrike"/>
                        <a:t>Солнечногорское ИА (</a:t>
                      </a:r>
                      <a:r>
                        <a:rPr lang="en-US" sz="800" u="none" strike="noStrike"/>
                        <a:t>insolnechnogorsk.ru),</a:t>
                      </a:r>
                      <a:r>
                        <a:rPr lang="ru-RU" sz="800" u="none" strike="noStrike"/>
                        <a:t>Протвинское ИА (</a:t>
                      </a:r>
                      <a:r>
                        <a:rPr lang="en-US" sz="800" u="none" strike="noStrike"/>
                        <a:t>inprotvino.ru),</a:t>
                      </a:r>
                      <a:r>
                        <a:rPr lang="ru-RU" sz="800" u="none" strike="noStrike"/>
                        <a:t>Министерство транспорта Московской области (</a:t>
                      </a:r>
                      <a:r>
                        <a:rPr lang="en-US" sz="800" u="none" strike="noStrike"/>
                        <a:t>mt.mosreg.ru),</a:t>
                      </a:r>
                      <a:r>
                        <a:rPr lang="ru-RU" sz="800" u="none" strike="noStrike"/>
                        <a:t>Истринское ИА (</a:t>
                      </a:r>
                      <a:r>
                        <a:rPr lang="en-US" sz="800" u="none" strike="noStrike"/>
                        <a:t>in-istra.ru),</a:t>
                      </a:r>
                      <a:r>
                        <a:rPr lang="ru-RU" sz="800" u="none" strike="noStrike"/>
                        <a:t>Зарайское ИА (</a:t>
                      </a:r>
                      <a:r>
                        <a:rPr lang="en-US" sz="800" u="none" strike="noStrike"/>
                        <a:t>iinzaraisk.ru),</a:t>
                      </a:r>
                      <a:r>
                        <a:rPr lang="ru-RU" sz="800" u="none" strike="noStrike"/>
                        <a:t>Долгопрудненское ИА (</a:t>
                      </a:r>
                      <a:r>
                        <a:rPr lang="en-US" sz="800" u="none" strike="noStrike"/>
                        <a:t>indolgoprud.ru),</a:t>
                      </a:r>
                      <a:r>
                        <a:rPr lang="ru-RU" sz="800" u="none" strike="noStrike"/>
                        <a:t>Главное управление региональной безопасности Московской области (</a:t>
                      </a:r>
                      <a:r>
                        <a:rPr lang="en-US" sz="800" u="none" strike="noStrike"/>
                        <a:t>gurb.mosreg.ru)</a:t>
                      </a:r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221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414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Пресс-служба администрации Рузского района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Лыткаринские вести,Пущинское ИА (</a:t>
                      </a:r>
                      <a:r>
                        <a:rPr lang="en-US" sz="800" u="none" strike="noStrike"/>
                        <a:t>inpushchino.ru),</a:t>
                      </a:r>
                      <a:r>
                        <a:rPr lang="ru-RU" sz="800" u="none" strike="noStrike"/>
                        <a:t>Министерство финансов Московской области (</a:t>
                      </a:r>
                      <a:r>
                        <a:rPr lang="en-US" sz="800" u="none" strike="noStrike"/>
                        <a:t>mf.mosreg.ru),</a:t>
                      </a:r>
                      <a:r>
                        <a:rPr lang="ru-RU" sz="800" u="none" strike="noStrike"/>
                        <a:t>Лыткаринское ИА (</a:t>
                      </a:r>
                      <a:r>
                        <a:rPr lang="en-US" sz="800" u="none" strike="noStrike"/>
                        <a:t>inlytkarino.ru),</a:t>
                      </a:r>
                      <a:r>
                        <a:rPr lang="ru-RU" sz="800" u="none" strike="noStrike"/>
                        <a:t>Котельниковское ИА (</a:t>
                      </a:r>
                      <a:r>
                        <a:rPr lang="en-US" sz="800" u="none" strike="noStrike"/>
                        <a:t>inkotelniki.ru),</a:t>
                      </a:r>
                      <a:r>
                        <a:rPr lang="ru-RU" sz="800" u="none" strike="noStrike"/>
                        <a:t>Коломенское ИА (</a:t>
                      </a:r>
                      <a:r>
                        <a:rPr lang="en-US" sz="800" u="none" strike="noStrike"/>
                        <a:t>in-kolomna.ru),</a:t>
                      </a:r>
                      <a:r>
                        <a:rPr lang="ru-RU" sz="800" u="none" strike="noStrike"/>
                        <a:t>Каширское ИА (</a:t>
                      </a:r>
                      <a:r>
                        <a:rPr lang="en-US" sz="800" u="none" strike="noStrike"/>
                        <a:t>inkashira.ru),</a:t>
                      </a:r>
                      <a:r>
                        <a:rPr lang="ru-RU" sz="800" u="none" strike="noStrike"/>
                        <a:t>Знамя труда (</a:t>
                      </a:r>
                      <a:r>
                        <a:rPr lang="en-US" sz="800" u="none" strike="noStrike"/>
                        <a:t>ia-eg.mosoblonline.ru),</a:t>
                      </a:r>
                      <a:r>
                        <a:rPr lang="ru-RU" sz="800" u="none" strike="noStrike"/>
                        <a:t>Министерство экономики Московской области (</a:t>
                      </a:r>
                      <a:r>
                        <a:rPr lang="en-US" sz="800" u="none" strike="noStrike"/>
                        <a:t>me.mosreg.ru),</a:t>
                      </a:r>
                      <a:r>
                        <a:rPr lang="ru-RU" sz="800" u="none" strike="noStrike"/>
                        <a:t>Министерство транспорта Московской области (</a:t>
                      </a:r>
                      <a:r>
                        <a:rPr lang="en-US" sz="800" u="none" strike="noStrike"/>
                        <a:t>mt.mosreg.ru)</a:t>
                      </a:r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174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414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Министерство физической культуры, спорта, туризма и работы с молодежью Московской области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Родник,Лыткаринские вести,Городской вестник,Главное управление государственной и муниципальной службы Московской области (ugmsmo.ru),Главное управление государственного административно-технического надзора Московской области (gatn.mosreg.ru),Главное архивное управление Московской области (gau.mosreg.ru),Королевское ИА (in-korolev.ru),Главное управление региональной безопасности Московской области (gurb.mosreg.ru),Фрязинское ИА (infryazino.ru),Ногинское ИА (innoginsk.ru)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174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3018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 smtClean="0"/>
                        <a:t>Пресс-служба </a:t>
                      </a:r>
                      <a:r>
                        <a:rPr lang="ru-RU" sz="800" u="none" strike="noStrike" dirty="0"/>
                        <a:t>советника губернатора Московской области по вопросам культуры, туризма, физической</a:t>
                      </a:r>
                      <a:endParaRPr lang="ru-RU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1rre.ru,Комитет по труду и занятости населения Московской области (gszn.mosreg.ru),Звенигородское ИА (/inzvenigorod.ru),Жуковское ИА (inzhukovskiy.ru),Дмитровское ИА (in-dmitrov.ru),Черноголовское ИА (inchernogolovka.ru),Одинцовское ИА (inodintsovo.ru),Министерство сельского хозяйства и продовольствия Московской области (msh.mosreg.ru),Министерство культуры Московской области (mk.mosreg.ru),Министерство имущественных отношений Московской области (mio.mosreg.ru)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174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414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 smtClean="0"/>
                        <a:t>Пресс-служба </a:t>
                      </a:r>
                      <a:r>
                        <a:rPr lang="ru-RU" sz="800" u="none" strike="noStrike" dirty="0"/>
                        <a:t>администрации города Долгопрудного</a:t>
                      </a:r>
                      <a:endParaRPr lang="ru-RU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РТВ Подмосковье,Управление по обеспечению деятельности мировых судей Московской области (</a:t>
                      </a:r>
                      <a:r>
                        <a:rPr lang="en-US" sz="800" u="none" strike="noStrike"/>
                        <a:t>udms.mosreg.ru),</a:t>
                      </a:r>
                      <a:r>
                        <a:rPr lang="ru-RU" sz="800" u="none" strike="noStrike"/>
                        <a:t>Серебряно-Прудское ИА (</a:t>
                      </a:r>
                      <a:r>
                        <a:rPr lang="en-US" sz="800" u="none" strike="noStrike"/>
                        <a:t>inserprud.ru),</a:t>
                      </a:r>
                      <a:r>
                        <a:rPr lang="ru-RU" sz="800" u="none" strike="noStrike"/>
                        <a:t>Министерство энергетики Московской области (</a:t>
                      </a:r>
                      <a:r>
                        <a:rPr lang="en-US" sz="800" u="none" strike="noStrike"/>
                        <a:t>minenergo.mosreg.ru),</a:t>
                      </a:r>
                      <a:r>
                        <a:rPr lang="ru-RU" sz="800" u="none" strike="noStrike"/>
                        <a:t>Котельниковское ИА (</a:t>
                      </a:r>
                      <a:r>
                        <a:rPr lang="en-US" sz="800" u="none" strike="noStrike"/>
                        <a:t>inkotelniki.ru),</a:t>
                      </a:r>
                      <a:r>
                        <a:rPr lang="ru-RU" sz="800" u="none" strike="noStrike"/>
                        <a:t>Каширское ИА (</a:t>
                      </a:r>
                      <a:r>
                        <a:rPr lang="en-US" sz="800" u="none" strike="noStrike"/>
                        <a:t>inkashira.ru),</a:t>
                      </a:r>
                      <a:r>
                        <a:rPr lang="ru-RU" sz="800" u="none" strike="noStrike"/>
                        <a:t>Главное архивное управление Московской области (</a:t>
                      </a:r>
                      <a:r>
                        <a:rPr lang="en-US" sz="800" u="none" strike="noStrike"/>
                        <a:t>gau.mosreg.ru),</a:t>
                      </a:r>
                      <a:r>
                        <a:rPr lang="ru-RU" sz="800" u="none" strike="noStrike"/>
                        <a:t>Реутовское ИА (</a:t>
                      </a:r>
                      <a:r>
                        <a:rPr lang="en-US" sz="800" u="none" strike="noStrike"/>
                        <a:t>in-reutov.ru),</a:t>
                      </a:r>
                      <a:r>
                        <a:rPr lang="ru-RU" sz="800" u="none" strike="noStrike"/>
                        <a:t>Лобненское ИА (</a:t>
                      </a:r>
                      <a:r>
                        <a:rPr lang="en-US" sz="800" u="none" strike="noStrike"/>
                        <a:t>inlobnya.ru),</a:t>
                      </a:r>
                      <a:r>
                        <a:rPr lang="ru-RU" sz="800" u="none" strike="noStrike"/>
                        <a:t>Егорьевское ИА (</a:t>
                      </a:r>
                      <a:r>
                        <a:rPr lang="en-US" sz="800" u="none" strike="noStrike"/>
                        <a:t>inegorievsk.ru)</a:t>
                      </a:r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165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2603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Олег Зиннуров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Чистопольские известия,Чистопольские известия (/</a:t>
                      </a:r>
                      <a:r>
                        <a:rPr lang="en-US" sz="800" u="none" strike="noStrike"/>
                        <a:t>chistopol-rt.ru)</a:t>
                      </a:r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150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207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/>
                        <a:t>ЛЮБОВЬ ЕГОРОВА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800" u="none" strike="noStrike"/>
                        <a:t>Kp.ru,Metro </a:t>
                      </a:r>
                      <a:r>
                        <a:rPr lang="ru-RU" sz="800" u="none" strike="noStrike"/>
                        <a:t>Москва,Итоги,</a:t>
                      </a:r>
                      <a:r>
                        <a:rPr lang="en-US" sz="800" u="none" strike="noStrike"/>
                        <a:t>Metronews.ru,</a:t>
                      </a:r>
                      <a:r>
                        <a:rPr lang="ru-RU" sz="800" u="none" strike="noStrike"/>
                        <a:t>Невское время,Кузбасс,</a:t>
                      </a:r>
                      <a:r>
                        <a:rPr lang="en-US" sz="800" u="none" strike="noStrike"/>
                        <a:t>Newsland (newsland.com),</a:t>
                      </a:r>
                      <a:r>
                        <a:rPr lang="ru-RU" sz="800" u="none" strike="noStrike"/>
                        <a:t>Якутия,Якутия.</a:t>
                      </a:r>
                      <a:r>
                        <a:rPr lang="en-US" sz="800" u="none" strike="noStrike"/>
                        <a:t>ru (gazetayakutia.ru),</a:t>
                      </a:r>
                      <a:r>
                        <a:rPr lang="ru-RU" sz="800" u="none" strike="noStrike"/>
                        <a:t>Итоги (</a:t>
                      </a:r>
                      <a:r>
                        <a:rPr lang="en-US" sz="800" u="none" strike="noStrike"/>
                        <a:t>itogi.ru)</a:t>
                      </a:r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/>
                        <a:t>143</a:t>
                      </a:r>
                      <a:endParaRPr lang="ru-RU" sz="8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207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/>
                        <a:t>ПСКОВСКОЕ АГЕНТСТВО ИНФОРМАЦИИ</a:t>
                      </a:r>
                      <a:endParaRPr lang="ru-RU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/>
                        <a:t>Чемпионат.</a:t>
                      </a:r>
                      <a:r>
                        <a:rPr lang="en-US" sz="800" u="none" strike="noStrike" dirty="0"/>
                        <a:t>com (championat.com),</a:t>
                      </a:r>
                      <a:r>
                        <a:rPr lang="ru-RU" sz="800" u="none" strike="noStrike" dirty="0"/>
                        <a:t>Утро.</a:t>
                      </a:r>
                      <a:r>
                        <a:rPr lang="en-US" sz="800" u="none" strike="noStrike" dirty="0" err="1"/>
                        <a:t>ru</a:t>
                      </a:r>
                      <a:r>
                        <a:rPr lang="en-US" sz="800" u="none" strike="noStrike" dirty="0"/>
                        <a:t>,</a:t>
                      </a:r>
                      <a:r>
                        <a:rPr lang="ru-RU" sz="800" u="none" strike="noStrike" dirty="0"/>
                        <a:t>ИА Псковское агентство информации (</a:t>
                      </a:r>
                      <a:r>
                        <a:rPr lang="en-US" sz="800" u="none" strike="noStrike" dirty="0"/>
                        <a:t>informpskov.ru),JETS.ru,</a:t>
                      </a:r>
                      <a:r>
                        <a:rPr lang="ru-RU" sz="800" u="none" strike="noStrike" dirty="0"/>
                        <a:t>Гудок (</a:t>
                      </a:r>
                      <a:r>
                        <a:rPr lang="en-US" sz="800" u="none" strike="noStrike" dirty="0"/>
                        <a:t>gudok.ru),Logistic.ru,</a:t>
                      </a:r>
                      <a:r>
                        <a:rPr lang="ru-RU" sz="800" u="none" strike="noStrike" dirty="0"/>
                        <a:t>Религия и СМИ (</a:t>
                      </a:r>
                      <a:r>
                        <a:rPr lang="en-US" sz="800" u="none" strike="noStrike" dirty="0"/>
                        <a:t>religare.ru),</a:t>
                      </a:r>
                      <a:r>
                        <a:rPr lang="ru-RU" sz="800" u="none" strike="noStrike" dirty="0"/>
                        <a:t>Страхование сегодня (</a:t>
                      </a:r>
                      <a:r>
                        <a:rPr lang="en-US" sz="800" u="none" strike="noStrike" dirty="0"/>
                        <a:t>insur-info.ru),Outdoor.ru,</a:t>
                      </a:r>
                      <a:r>
                        <a:rPr lang="ru-RU" sz="800" u="none" strike="noStrike" dirty="0"/>
                        <a:t>Вся Россия (</a:t>
                      </a:r>
                      <a:r>
                        <a:rPr lang="en-US" sz="800" u="none" strike="noStrike" dirty="0"/>
                        <a:t>allrussia.ru)</a:t>
                      </a:r>
                      <a:endParaRPr lang="en-US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124</a:t>
                      </a:r>
                      <a:endParaRPr lang="ru-RU" sz="8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780928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860841" cy="58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956376" cy="59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5877272"/>
            <a:ext cx="80648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16288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СМИ за период с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01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.01.2014 по 04.09.2015 гг.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15613" y="5805264"/>
          <a:ext cx="7056786" cy="622548"/>
        </p:xfrm>
        <a:graphic>
          <a:graphicData uri="http://schemas.openxmlformats.org/drawingml/2006/table">
            <a:tbl>
              <a:tblPr/>
              <a:tblGrid>
                <a:gridCol w="1380678"/>
                <a:gridCol w="1687492"/>
                <a:gridCol w="1446886"/>
                <a:gridCol w="1270865"/>
                <a:gridCol w="1270865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Кол-во сообщений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Оригинальные сообщения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Перепечатки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Доля перепечаток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2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104955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56910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48045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7920879" cy="59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6165304"/>
            <a:ext cx="80648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76470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Динамика упоминаний ГТО по годам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 </a:t>
            </a:r>
            <a:r>
              <a:rPr lang="en-US" b="1" dirty="0" smtClean="0">
                <a:solidFill>
                  <a:schemeClr val="tx2"/>
                </a:solidFill>
              </a:rPr>
              <a:t>01</a:t>
            </a:r>
            <a:r>
              <a:rPr lang="ru-RU" b="1" dirty="0" smtClean="0">
                <a:solidFill>
                  <a:schemeClr val="tx2"/>
                </a:solidFill>
              </a:rPr>
              <a:t>.01.2014 по 04.09.2015 гг.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395536" y="1412776"/>
          <a:ext cx="8568952" cy="31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6093296"/>
            <a:ext cx="8208912" cy="400110"/>
          </a:xfrm>
          <a:prstGeom prst="rect">
            <a:avLst/>
          </a:prstGeom>
          <a:solidFill>
            <a:srgbClr val="FFC000"/>
          </a:solidFill>
          <a:ln w="635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Указ Президента Российской Федерации от 24 марта 2014 г. № 172 "О Всероссийском физкультурно-спортивном комплексе "Готов к труду и обороне" (ГТО)"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5229200"/>
            <a:ext cx="6192688" cy="400110"/>
          </a:xfrm>
          <a:prstGeom prst="rect">
            <a:avLst/>
          </a:prstGeom>
          <a:solidFill>
            <a:srgbClr val="FFC000"/>
          </a:solidFill>
          <a:ln w="635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Постановление Правительства Российской Федерации от 11 июня 2014 г. № 540 "Об утверждении Положения о Всероссийском физкультурно-спортивном комплексе "Готов к труду и обороне" (ГТО)"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4653136"/>
            <a:ext cx="2736304" cy="246221"/>
          </a:xfrm>
          <a:prstGeom prst="rect">
            <a:avLst/>
          </a:prstGeom>
          <a:solidFill>
            <a:srgbClr val="00B050"/>
          </a:solidFill>
          <a:ln w="635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Первый Всероссийский фестиваль ГТО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04448" y="3429000"/>
            <a:ext cx="45719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3429000"/>
            <a:ext cx="1080119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178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11560" y="3717032"/>
            <a:ext cx="1728192" cy="23762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339752" y="2924944"/>
            <a:ext cx="0" cy="7920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347864" y="2924944"/>
            <a:ext cx="0" cy="23042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8028384" y="3717032"/>
            <a:ext cx="504056" cy="93610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9087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Тональность выступлений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2"/>
          <p:cNvGraphicFramePr>
            <a:graphicFrameLocks/>
          </p:cNvGraphicFramePr>
          <p:nvPr/>
        </p:nvGraphicFramePr>
        <p:xfrm>
          <a:off x="395536" y="1412776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Наиболее заметные информационные поводы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43608" y="582494"/>
          <a:ext cx="7488832" cy="61539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22598"/>
                <a:gridCol w="918442"/>
                <a:gridCol w="847792"/>
              </a:tblGrid>
              <a:tr h="281492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ru-RU" sz="1000" u="none" strike="noStrike" dirty="0"/>
                        <a:t>Событие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Количество сообщений</a:t>
                      </a:r>
                      <a:endParaRPr lang="ru-RU" sz="10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Заметность события</a:t>
                      </a:r>
                      <a:endParaRPr lang="ru-RU" sz="1000" b="1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ГОТОВ - К ТРУДУ И ОБОРОНЕ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747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217,04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Зюганов заявил, что сдал бы нормы ГТО лучше Жириновского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398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123,66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Депутат ГД: любой россиянин сможет сдать нормы ГТО с 2017 года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326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121,84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ЗА ЗОЛОТЫМ ЗНАЧКОМ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298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89,53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Физкульт-тренд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154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71,67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Песков: уровень ежедневных занятий спортом Путина перекрывает нормы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247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70,58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Регионы получат около 130 миллионов рублей на внедрение комплекса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333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68,82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87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В 2016 году все российские регионы получат господдержку для внедрения комплекса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196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67,41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В Минспорте РФ предложили награждать россиян знаками отличия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200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55,18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Международный форум "РФ - спортивная держава" откроется в Чебоксарах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190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51,48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Знак ГТО на груди у него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74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44,06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Госдума приняла в I чтении законопроект о возрождении комплекса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148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42,78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Путин выступает за восстановление системы ГТО и ДОСААФ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91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34,93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Путин: Россия вернулась в лидеры мирового спорта, однако почивать на лаврах рано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32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34,21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Губернаторам засчитают нормы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142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33,65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Медведев утвердил положение о комплексе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115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32,59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Более 500 тыс жителей Кузбасса сдали нормативы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186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32,37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День знаний в России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31,97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Полтора миллиона москвичей сдали нормы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138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31,24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Депутат: возрождаемый комплекс ГТО не станет "обязаловкой"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151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31,1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Минспорт: более 5 млн россиян заявили о желании сдать нормы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118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30,64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Физкульт-привет из прошлого: как в России возрождают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58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29,03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В День России на Урале стартует первый форум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78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27,26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В Бурятии нормы ГТО первыми начнут сдавать школьники 5-11 классов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98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26,28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Отжать значок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386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25,93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Главный полицейский Москвы подтянулся 16 раз и выполнил нормы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71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25,01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 dirty="0"/>
                        <a:t>Двенадцать российских регионов 1 сентября начнут внедрять у себя комплекс ГТО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78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24,93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 dirty="0"/>
                        <a:t>На Дне открытых дверей в МГУ расскажут о новых правилах приема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87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24,86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Виталий Мутко: дома храню несколько значков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103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23,88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39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Во Всемирный день здоровья в Подмосковье пройдет массовое тестировании комплекса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258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23,65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Минспорта решило, на жителях каких регионов будут испытывать нормы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92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23,23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Двукратный олимпийский чемпион Алексей Воевода завершил карьеру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54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22,74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Будете здоровы?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51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22,6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Льготы абитуриентам со значком ГТО закрепят законодательно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114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22,58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Карелин: ГТО может стать критерием оценки местной власти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83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22,5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Бизнесу предложат льготы за работников, сдавших нормы ГТО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66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22,04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/>
                        <a:t>Презентация знаков отличия и портала ГТО состоялась в Чебоксарах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89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21,92</a:t>
                      </a:r>
                      <a:endParaRPr lang="ru-RU" sz="1000" b="0" i="0" u="none" strike="noStrike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407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000" u="none" strike="noStrike" dirty="0"/>
                        <a:t>Московские школьники начнут сдавать нормы ГТО с марта 2015 года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115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21,89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8367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Наиболее активные СМИ по количеству сообщений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539551" y="1340768"/>
          <a:ext cx="792088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71438" y="95821"/>
            <a:ext cx="2844377" cy="596875"/>
            <a:chOff x="-25546" y="44270"/>
            <a:chExt cx="3352325" cy="700685"/>
          </a:xfrm>
        </p:grpSpPr>
        <p:sp>
          <p:nvSpPr>
            <p:cNvPr id="9" name="Багетная рамка 8"/>
            <p:cNvSpPr/>
            <p:nvPr/>
          </p:nvSpPr>
          <p:spPr>
            <a:xfrm>
              <a:off x="142842" y="44270"/>
              <a:ext cx="3183937" cy="700685"/>
            </a:xfrm>
            <a:prstGeom prst="bevel">
              <a:avLst>
                <a:gd name="adj" fmla="val 68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</a:rPr>
                <a:t>Минспорт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России</a:t>
              </a:r>
            </a:p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Общественный совет</a:t>
              </a:r>
              <a:endParaRPr lang="ru-RU" sz="1600" dirty="0"/>
            </a:p>
          </p:txBody>
        </p:sp>
        <p:pic>
          <p:nvPicPr>
            <p:cNvPr id="4183" name="Picture 4" descr="C:\Users\mankhanov\Desktop\minsportturizm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5546" y="142852"/>
              <a:ext cx="500066" cy="50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42D7874-5D3A-4CD6-BC3C-F8BA7CD5042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818663" cy="5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9119</TotalTime>
  <Words>1328</Words>
  <Application>Microsoft Office PowerPoint</Application>
  <PresentationFormat>Экран (4:3)</PresentationFormat>
  <Paragraphs>279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mankhanov</dc:creator>
  <cp:lastModifiedBy>khokhlov</cp:lastModifiedBy>
  <cp:revision>828</cp:revision>
  <dcterms:created xsi:type="dcterms:W3CDTF">2013-02-06T10:34:40Z</dcterms:created>
  <dcterms:modified xsi:type="dcterms:W3CDTF">2015-09-09T07:45:35Z</dcterms:modified>
</cp:coreProperties>
</file>